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  <Override PartName="/ppt/media/image3.jpeg" ContentType="image/jpeg"/>
  <Override PartName="/ppt/media/image5.png" ContentType="image/png"/>
  <Override PartName="/ppt/media/image4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ADF9C13-89FA-47F7-9117-293AE074741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A61EAE-0A6E-4F3A-B978-A6471053486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18EF5B-D623-410B-8F61-81AB7CE3896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98F040-5C60-4F98-9D52-12D7FC948D6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177AC04-62BC-4A9C-AD1B-4BC9488BD84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CD963C1-C06C-4D2B-AFD7-328D0B70669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654AEB3-1B06-4724-B41F-B93B5F6662D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BD85464-EBEE-43C3-8E5A-6980BDEE7EF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F0EFB01-29B5-4BA4-8705-F579D96A7B0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B19A41E-DDDA-43B6-83AA-F3B7B76B499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4C2145A-E0BD-4FC5-9F6F-AB9A2D42049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3F3735-9CFA-4D98-ABF0-5E20E4E7418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C569BB4-FE5B-4800-8F05-C379EFA8DAD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7F0A2B1-54AD-4E3B-99A3-A6971E124AF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8F175CF-8EB2-48B6-B870-06920378453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FC65736-B3D2-443A-B005-AAE3E8963CB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5BCBAF4-3B1C-41F9-893D-92C2D1FBE1B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ED7FBF-5E9F-4E9C-8CF5-37E49A6EBEC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DAF9BD-71C0-47E0-8EF4-D1070D86DAC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5F40FA-F3FB-4FAC-8C52-6A2C81CB3D8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4A7F0D-FB16-4A8E-A42B-91EDEBC47D8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7B39D4-AAD9-4D08-B202-9B2C852C7A4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F02EA0-89FD-450E-8B06-5B87DAE1135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3A38EE-9172-49E5-93B6-6092642C4F9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p>
            <a:r>
              <a:rPr b="0" lang="en-GB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lstStyle>
            <a:lvl1pPr>
              <a:defRPr b="0" lang="en-GB" sz="1400" spc="-1" strike="noStrike">
                <a:latin typeface="Times New Roman"/>
              </a:defRPr>
            </a:lvl1pPr>
          </a:lstStyle>
          <a:p>
            <a:r>
              <a:rPr b="0" lang="en-GB" sz="1400" spc="-1" strike="noStrike">
                <a:latin typeface="Times New Roman"/>
              </a:rPr>
              <a:t>&lt;date/time&gt;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lstStyle>
            <a:lvl1pPr algn="ctr">
              <a:buNone/>
              <a:defRPr b="0" lang="en-GB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GB" sz="1400" spc="-1" strike="noStrike">
                <a:latin typeface="Times New Roman"/>
              </a:rPr>
              <a:t>&lt;footer&gt;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2320AA84-F06E-4BD0-9C20-010DB26378E2}" type="slidenum">
              <a:rPr b="0" lang="en-US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p>
            <a:r>
              <a:rPr b="0" lang="en-GB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lstStyle>
            <a:lvl1pPr>
              <a:defRPr b="0" lang="en-GB" sz="1400" spc="-1" strike="noStrike">
                <a:latin typeface="Times New Roman"/>
              </a:defRPr>
            </a:lvl1pPr>
          </a:lstStyle>
          <a:p>
            <a:r>
              <a:rPr b="0" lang="en-GB" sz="1400" spc="-1" strike="noStrike">
                <a:latin typeface="Times New Roman"/>
              </a:rPr>
              <a:t>&lt;date/time&gt;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lstStyle>
            <a:lvl1pPr algn="ctr">
              <a:buNone/>
              <a:defRPr b="0" lang="en-GB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GB" sz="1400" spc="-1" strike="noStrike">
                <a:latin typeface="Times New Roman"/>
              </a:rPr>
              <a:t>&lt;footer&gt;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6E8B8DA1-CE43-47E7-B060-F131B8BAF8D5}" type="slidenum">
              <a:rPr b="0" lang="en-US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629400" y="2209680"/>
            <a:ext cx="1828440" cy="3142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Calibri"/>
                <a:ea typeface="Calibri"/>
              </a:rPr>
              <a:t>When You CREATE It</a:t>
            </a:r>
            <a:endParaRPr b="0" lang="en-GB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80640" y="4927320"/>
            <a:ext cx="45216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pic>
        <p:nvPicPr>
          <p:cNvPr id="84" name="Shape 86" descr=""/>
          <p:cNvPicPr/>
          <p:nvPr/>
        </p:nvPicPr>
        <p:blipFill>
          <a:blip r:embed="rId1"/>
          <a:stretch/>
        </p:blipFill>
        <p:spPr>
          <a:xfrm>
            <a:off x="2062080" y="63360"/>
            <a:ext cx="4419360" cy="6639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400800" y="838080"/>
            <a:ext cx="2285640" cy="4571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Calibri"/>
              </a:rPr>
              <a:t>When You </a:t>
            </a:r>
            <a:br>
              <a:rPr sz="4400"/>
            </a:b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Calibri"/>
              </a:rPr>
              <a:t>USE</a:t>
            </a:r>
            <a:br>
              <a:rPr sz="4400"/>
            </a:b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Calibri"/>
              </a:rPr>
              <a:t>It</a:t>
            </a: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6" name="Shape 92" descr=""/>
          <p:cNvPicPr/>
          <p:nvPr/>
        </p:nvPicPr>
        <p:blipFill>
          <a:blip r:embed="rId1"/>
          <a:stretch/>
        </p:blipFill>
        <p:spPr>
          <a:xfrm>
            <a:off x="712440" y="1828800"/>
            <a:ext cx="5750640" cy="350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Calibri"/>
              </a:rPr>
              <a:t>When You FILE It</a:t>
            </a: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8" name="Shape 98" descr=""/>
          <p:cNvPicPr/>
          <p:nvPr/>
        </p:nvPicPr>
        <p:blipFill>
          <a:blip r:embed="rId1"/>
          <a:stretch/>
        </p:blipFill>
        <p:spPr>
          <a:xfrm>
            <a:off x="1554840" y="1600200"/>
            <a:ext cx="6034320" cy="4525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49453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5400" spc="-1" strike="noStrike">
                <a:solidFill>
                  <a:srgbClr val="000000"/>
                </a:solidFill>
                <a:latin typeface="Calibri"/>
                <a:ea typeface="Calibri"/>
              </a:rPr>
              <a:t>Avoid Lawsuits- File It!</a:t>
            </a:r>
            <a:endParaRPr b="1" lang="en-GB" sz="5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 algn="ctr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Calibri"/>
              </a:rPr>
              <a:t>TRIPS</a:t>
            </a: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ctr">
              <a:lnSpc>
                <a:spcPct val="90000"/>
              </a:lnSpc>
              <a:spcBef>
                <a:spcPts val="8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Calibri"/>
              </a:rPr>
              <a:t>Berne Convention</a:t>
            </a: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ctr">
              <a:lnSpc>
                <a:spcPct val="90000"/>
              </a:lnSpc>
              <a:spcBef>
                <a:spcPts val="8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Calibri"/>
              </a:rPr>
              <a:t>Madrid Protocol</a:t>
            </a: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ctr">
              <a:lnSpc>
                <a:spcPct val="90000"/>
              </a:lnSpc>
              <a:spcBef>
                <a:spcPts val="8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Calibri"/>
              </a:rPr>
              <a:t>USPTO.gov</a:t>
            </a: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ctr">
              <a:lnSpc>
                <a:spcPct val="90000"/>
              </a:lnSpc>
              <a:spcBef>
                <a:spcPts val="8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Calibri"/>
              </a:rPr>
              <a:t>Copyright.gov</a:t>
            </a: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ctr">
              <a:lnSpc>
                <a:spcPct val="90000"/>
              </a:lnSpc>
              <a:spcBef>
                <a:spcPts val="8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Calibri"/>
              </a:rPr>
              <a:t>oami.europa.eu</a:t>
            </a: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23158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5400" spc="-1" strike="noStrike">
                <a:solidFill>
                  <a:srgbClr val="000000"/>
                </a:solidFill>
                <a:latin typeface="Calibri"/>
                <a:ea typeface="Calibri"/>
              </a:rPr>
              <a:t>Coypghrits and Trdemrask</a:t>
            </a:r>
            <a:endParaRPr b="0" lang="en-GB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3276720"/>
            <a:ext cx="8229240" cy="2849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800" spc="-1" strike="noStrike">
                <a:solidFill>
                  <a:srgbClr val="000000"/>
                </a:solidFill>
                <a:latin typeface="Calibri"/>
                <a:ea typeface="Calibri"/>
              </a:rPr>
              <a:t>Screw it up?  Just Refile</a:t>
            </a:r>
            <a:endParaRPr b="0" lang="en-GB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Calibri"/>
              </a:rPr>
              <a:t>Patents- Screw It Up?</a:t>
            </a: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5" name="Shape 122" descr=""/>
          <p:cNvPicPr/>
          <p:nvPr/>
        </p:nvPicPr>
        <p:blipFill>
          <a:blip r:embed="rId1"/>
          <a:stretch/>
        </p:blipFill>
        <p:spPr>
          <a:xfrm>
            <a:off x="1600200" y="1620360"/>
            <a:ext cx="5866920" cy="4427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Trade Secrets &amp; Proprietary Info</a:t>
            </a:r>
            <a:endParaRPr b="0" lang="en-GB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" name="Shape 128" descr=""/>
          <p:cNvPicPr/>
          <p:nvPr/>
        </p:nvPicPr>
        <p:blipFill>
          <a:blip r:embed="rId1"/>
          <a:stretch/>
        </p:blipFill>
        <p:spPr>
          <a:xfrm>
            <a:off x="1941480" y="1295280"/>
            <a:ext cx="5260680" cy="4190760"/>
          </a:xfrm>
          <a:prstGeom prst="rect">
            <a:avLst/>
          </a:prstGeom>
          <a:ln w="0">
            <a:noFill/>
          </a:ln>
        </p:spPr>
      </p:pic>
      <p:sp>
        <p:nvSpPr>
          <p:cNvPr id="98" name="Shape 129"/>
          <p:cNvSpPr/>
          <p:nvPr/>
        </p:nvSpPr>
        <p:spPr>
          <a:xfrm>
            <a:off x="1447920" y="6095880"/>
            <a:ext cx="6171840" cy="584280"/>
          </a:xfrm>
          <a:prstGeom prst="rect">
            <a:avLst/>
          </a:prstGeom>
          <a:solidFill>
            <a:schemeClr val="lt1"/>
          </a:solidFill>
          <a:ln w="254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Calibri"/>
              </a:rPr>
              <a:t>Protect It or Lose It!</a:t>
            </a:r>
            <a:endParaRPr b="0" lang="en-GB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Trade Mark? Trade Name? Service? Cyber?</a:t>
            </a:r>
            <a:endParaRPr b="0" lang="en-GB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0" name="Shape 135" descr=""/>
          <p:cNvPicPr/>
          <p:nvPr/>
        </p:nvPicPr>
        <p:blipFill>
          <a:blip r:embed="rId1"/>
          <a:stretch/>
        </p:blipFill>
        <p:spPr>
          <a:xfrm>
            <a:off x="1554840" y="1600200"/>
            <a:ext cx="6034320" cy="4525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LibreOffice/7.3.6.2$Windows_X86_64 LibreOffice_project/c28ca90fd6e1a19e189fc16c05f8f8924961e12e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en-GB</dc:language>
  <cp:lastModifiedBy/>
  <dcterms:modified xsi:type="dcterms:W3CDTF">2023-09-07T18:00:27Z</dcterms:modified>
  <cp:revision>1</cp:revision>
  <dc:subject/>
  <dc:title/>
</cp:coreProperties>
</file>