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9" roundtripDataSignature="AMtx7mhmtUU0b162rW8zvsI6FD6tvaKQ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39C948-CCE6-4402-A68A-E9478FEBAFD5}">
  <a:tblStyle styleId="{ED39C948-CCE6-4402-A68A-E9478FEBAFD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d37d54e3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d37d54e3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238d259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3238d259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238d259a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3238d259a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d37d54e3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d37d54e3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d37d54e31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2d37d54e3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238d259a2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238d259a2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238d259a2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238d259a2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d37d54e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d37d54e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d37d54e3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d37d54e3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d37d54e3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d37d54e3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8" name="Google Shape;48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moneyshow.com/expert/1151spk/steve-forbes/" TargetMode="External"/><Relationship Id="rId4" Type="http://schemas.openxmlformats.org/officeDocument/2006/relationships/hyperlink" Target="https://www.moneyshow.com/live-events/face-to-face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Investors/Investment Stages</a:t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d37d54e31_0_29"/>
          <p:cNvSpPr txBox="1"/>
          <p:nvPr>
            <p:ph idx="1" type="subTitle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1" name="Google Shape;121;g12d37d54e31_0_29"/>
          <p:cNvSpPr/>
          <p:nvPr/>
        </p:nvSpPr>
        <p:spPr>
          <a:xfrm>
            <a:off x="105225" y="153025"/>
            <a:ext cx="2247600" cy="1520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chemeClr val="dk1"/>
              </a:highlight>
            </a:endParaRPr>
          </a:p>
        </p:txBody>
      </p:sp>
      <p:cxnSp>
        <p:nvCxnSpPr>
          <p:cNvPr id="122" name="Google Shape;122;g12d37d54e31_0_29"/>
          <p:cNvCxnSpPr/>
          <p:nvPr/>
        </p:nvCxnSpPr>
        <p:spPr>
          <a:xfrm>
            <a:off x="765200" y="162600"/>
            <a:ext cx="9600" cy="152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3" name="Google Shape;123;g12d37d54e31_0_29"/>
          <p:cNvSpPr txBox="1"/>
          <p:nvPr/>
        </p:nvSpPr>
        <p:spPr>
          <a:xfrm>
            <a:off x="1004300" y="612150"/>
            <a:ext cx="1090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Founders</a:t>
            </a:r>
            <a:endParaRPr sz="1600"/>
          </a:p>
        </p:txBody>
      </p:sp>
      <p:sp>
        <p:nvSpPr>
          <p:cNvPr id="124" name="Google Shape;124;g12d37d54e31_0_29"/>
          <p:cNvSpPr txBox="1"/>
          <p:nvPr/>
        </p:nvSpPr>
        <p:spPr>
          <a:xfrm>
            <a:off x="200850" y="612150"/>
            <a:ext cx="4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VC</a:t>
            </a:r>
            <a:endParaRPr/>
          </a:p>
        </p:txBody>
      </p:sp>
      <p:sp>
        <p:nvSpPr>
          <p:cNvPr id="125" name="Google Shape;125;g12d37d54e31_0_29"/>
          <p:cNvSpPr/>
          <p:nvPr/>
        </p:nvSpPr>
        <p:spPr>
          <a:xfrm>
            <a:off x="3280750" y="2314700"/>
            <a:ext cx="1817400" cy="93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2d Offering</a:t>
            </a:r>
            <a:endParaRPr sz="2500"/>
          </a:p>
        </p:txBody>
      </p:sp>
      <p:sp>
        <p:nvSpPr>
          <p:cNvPr id="126" name="Google Shape;126;g12d37d54e31_0_29"/>
          <p:cNvSpPr/>
          <p:nvPr/>
        </p:nvSpPr>
        <p:spPr>
          <a:xfrm>
            <a:off x="5872825" y="3500725"/>
            <a:ext cx="3003300" cy="1520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7" name="Google Shape;127;g12d37d54e31_0_29"/>
          <p:cNvCxnSpPr/>
          <p:nvPr/>
        </p:nvCxnSpPr>
        <p:spPr>
          <a:xfrm>
            <a:off x="6704950" y="3519875"/>
            <a:ext cx="9600" cy="152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g12d37d54e31_0_29"/>
          <p:cNvCxnSpPr/>
          <p:nvPr/>
        </p:nvCxnSpPr>
        <p:spPr>
          <a:xfrm>
            <a:off x="8005775" y="3500725"/>
            <a:ext cx="19200" cy="155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9" name="Google Shape;129;g12d37d54e31_0_29"/>
          <p:cNvSpPr txBox="1"/>
          <p:nvPr/>
        </p:nvSpPr>
        <p:spPr>
          <a:xfrm>
            <a:off x="6035425" y="3902450"/>
            <a:ext cx="4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VC</a:t>
            </a:r>
            <a:endParaRPr/>
          </a:p>
        </p:txBody>
      </p:sp>
      <p:sp>
        <p:nvSpPr>
          <p:cNvPr id="130" name="Google Shape;130;g12d37d54e31_0_29"/>
          <p:cNvSpPr txBox="1"/>
          <p:nvPr/>
        </p:nvSpPr>
        <p:spPr>
          <a:xfrm>
            <a:off x="6802950" y="3902450"/>
            <a:ext cx="10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Founders</a:t>
            </a:r>
            <a:endParaRPr/>
          </a:p>
        </p:txBody>
      </p:sp>
      <p:sp>
        <p:nvSpPr>
          <p:cNvPr id="131" name="Google Shape;131;g12d37d54e31_0_29"/>
          <p:cNvSpPr txBox="1"/>
          <p:nvPr/>
        </p:nvSpPr>
        <p:spPr>
          <a:xfrm>
            <a:off x="8024975" y="3787675"/>
            <a:ext cx="78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Money</a:t>
            </a:r>
            <a:endParaRPr/>
          </a:p>
        </p:txBody>
      </p:sp>
      <p:cxnSp>
        <p:nvCxnSpPr>
          <p:cNvPr id="132" name="Google Shape;132;g12d37d54e31_0_29"/>
          <p:cNvCxnSpPr/>
          <p:nvPr/>
        </p:nvCxnSpPr>
        <p:spPr>
          <a:xfrm>
            <a:off x="2362525" y="1664275"/>
            <a:ext cx="946800" cy="66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" name="Google Shape;133;g12d37d54e31_0_29"/>
          <p:cNvCxnSpPr/>
          <p:nvPr/>
        </p:nvCxnSpPr>
        <p:spPr>
          <a:xfrm>
            <a:off x="5098075" y="3252050"/>
            <a:ext cx="784200" cy="51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nancial-experts-2.jpg" id="138" name="Google Shape;13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325" y="44550"/>
            <a:ext cx="8324075" cy="579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238d259a2_0_0"/>
          <p:cNvSpPr txBox="1"/>
          <p:nvPr>
            <p:ph type="ctrTitle"/>
          </p:nvPr>
        </p:nvSpPr>
        <p:spPr>
          <a:xfrm>
            <a:off x="311700" y="744575"/>
            <a:ext cx="8520600" cy="92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Accredited Investors</a:t>
            </a:r>
            <a:endParaRPr/>
          </a:p>
        </p:txBody>
      </p:sp>
      <p:sp>
        <p:nvSpPr>
          <p:cNvPr id="144" name="Google Shape;144;g13238d259a2_0_0"/>
          <p:cNvSpPr txBox="1"/>
          <p:nvPr>
            <p:ph idx="1" type="subTitle"/>
          </p:nvPr>
        </p:nvSpPr>
        <p:spPr>
          <a:xfrm>
            <a:off x="311700" y="1665275"/>
            <a:ext cx="8520600" cy="31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/>
              <a:t>-$200,000 income for past 2 years</a:t>
            </a:r>
            <a:endParaRPr b="1"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/>
              <a:t>-$1,000,000 net worth (excluding home)</a:t>
            </a:r>
            <a:endParaRPr b="1"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/>
              <a:t>-investment advisers, fund managers, some investment companies, etc.</a:t>
            </a:r>
            <a:endParaRPr b="1"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/>
              <a:t>-Sophisticated Investors!!??</a:t>
            </a:r>
            <a:endParaRPr b="1" sz="3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unny-businessman-smile-cash-bonus-money-17685007.jpg" id="149" name="Google Shape;149;p6"/>
          <p:cNvPicPr preferRelativeResize="0"/>
          <p:nvPr/>
        </p:nvPicPr>
        <p:blipFill rotWithShape="1">
          <a:blip r:embed="rId3">
            <a:alphaModFix/>
          </a:blip>
          <a:srcRect b="0" l="0" r="10354" t="0"/>
          <a:stretch/>
        </p:blipFill>
        <p:spPr>
          <a:xfrm>
            <a:off x="2593725" y="0"/>
            <a:ext cx="354682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rmer-cash.jpg" id="154" name="Google Shape;15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1849" y="289100"/>
            <a:ext cx="7316026" cy="48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oyd_mayweather_16.jpg" id="159" name="Google Shape;1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7475" y="0"/>
            <a:ext cx="5566275" cy="526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238d259a2_0_5"/>
          <p:cNvSpPr txBox="1"/>
          <p:nvPr>
            <p:ph type="title"/>
          </p:nvPr>
        </p:nvSpPr>
        <p:spPr>
          <a:xfrm>
            <a:off x="311700" y="445025"/>
            <a:ext cx="8520600" cy="9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The Money Show</a:t>
            </a:r>
            <a:endParaRPr sz="4700"/>
          </a:p>
        </p:txBody>
      </p:sp>
      <p:sp>
        <p:nvSpPr>
          <p:cNvPr id="165" name="Google Shape;165;g13238d259a2_0_5"/>
          <p:cNvSpPr txBox="1"/>
          <p:nvPr>
            <p:ph idx="1" type="body"/>
          </p:nvPr>
        </p:nvSpPr>
        <p:spPr>
          <a:xfrm>
            <a:off x="311700" y="1880125"/>
            <a:ext cx="8520600" cy="26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https://www.moneyshow.com/expert/1151spk/steve-forbes/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https://www.moneyshow.com/live-events/face-to-face/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Crowd Funding</a:t>
            </a:r>
            <a:endParaRPr/>
          </a:p>
        </p:txBody>
      </p:sp>
      <p:sp>
        <p:nvSpPr>
          <p:cNvPr id="171" name="Google Shape;171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000" y="1152475"/>
            <a:ext cx="544185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2d37d54e31_0_57"/>
          <p:cNvSpPr txBox="1"/>
          <p:nvPr>
            <p:ph type="title"/>
          </p:nvPr>
        </p:nvSpPr>
        <p:spPr>
          <a:xfrm>
            <a:off x="311700" y="0"/>
            <a:ext cx="8520600" cy="14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https://www.forbes.com/sites/mraneri/2015/05/26/testing-the-waters-and-filing-a-regulation-a-offering-with-the-sec/?sh=7fbdea051348</a:t>
            </a:r>
            <a:endParaRPr/>
          </a:p>
        </p:txBody>
      </p:sp>
      <p:sp>
        <p:nvSpPr>
          <p:cNvPr id="178" name="Google Shape;178;g12d37d54e31_0_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g12d37d54e31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65250"/>
            <a:ext cx="9144000" cy="33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d37d54e31_0_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Non-Equity Crowd Funding</a:t>
            </a:r>
            <a:endParaRPr/>
          </a:p>
        </p:txBody>
      </p:sp>
      <p:sp>
        <p:nvSpPr>
          <p:cNvPr id="185" name="Google Shape;185;g12d37d54e31_0_6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2d37d54e31_0_6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g12d37d54e31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96325"/>
            <a:ext cx="3999900" cy="29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12d37d54e31_0_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1755" y="1152475"/>
            <a:ext cx="354712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Investors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1" name="Google Shape;61;p2"/>
          <p:cNvGraphicFramePr/>
          <p:nvPr/>
        </p:nvGraphicFramePr>
        <p:xfrm>
          <a:off x="952500" y="1374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{ED39C948-CCE6-4402-A68A-E9478FEBAFD5}</a:tableStyleId>
              </a:tblPr>
              <a:tblGrid>
                <a:gridCol w="2083225"/>
                <a:gridCol w="2502150"/>
                <a:gridCol w="2653625"/>
              </a:tblGrid>
              <a:tr h="3537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" sz="3600" u="none" cap="none" strike="noStrike"/>
                        <a:t>OPM</a:t>
                      </a:r>
                      <a:endParaRPr sz="3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Other 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People’s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Money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eg VCs</a:t>
                      </a:r>
                      <a:endParaRPr sz="2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" sz="3600" u="none" cap="none" strike="noStrike"/>
                        <a:t>Brokers</a:t>
                      </a:r>
                      <a:endParaRPr sz="3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eg. Investment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Bankers</a:t>
                      </a:r>
                      <a:endParaRPr sz="2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" sz="3600" u="none" cap="none" strike="noStrike"/>
                        <a:t>Own Money</a:t>
                      </a:r>
                      <a:endParaRPr sz="3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Accredited Investors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F&amp;F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Angels?!</a:t>
                      </a:r>
                      <a:endParaRPr sz="2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sModelCanvas.png" id="193" name="Google Shape;19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102" y="0"/>
            <a:ext cx="87177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vstmtStagesBETAKITCOMNoVCs.png" id="198" name="Google Shape;19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8025" y="0"/>
            <a:ext cx="9308700" cy="52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gesInvstmentMARSDD.png" id="203" name="Google Shape;20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500" y="0"/>
            <a:ext cx="87875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ges-of-investmtVentureGiantcom.gif" id="208" name="Google Shape;20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500" y="41425"/>
            <a:ext cx="8707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3238d259a2_1_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13238d259a2_1_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g13238d259a2_1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963" y="0"/>
            <a:ext cx="745807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3238d259a2_1_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13238d259a2_1_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g13238d259a2_1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8975" y="0"/>
            <a:ext cx="34260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CWPitchfork.jpg" id="80" name="Google Shape;8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175" y="135975"/>
            <a:ext cx="7058526" cy="49338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"/>
          <p:cNvSpPr txBox="1"/>
          <p:nvPr/>
        </p:nvSpPr>
        <p:spPr>
          <a:xfrm>
            <a:off x="5559825" y="1678700"/>
            <a:ext cx="10878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rgbClr val="FF0000"/>
                </a:solidFill>
              </a:rPr>
              <a:t>VC</a:t>
            </a:r>
            <a:endParaRPr b="1" sz="4900">
              <a:solidFill>
                <a:srgbClr val="FF0000"/>
              </a:solidFill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1638400" y="3437975"/>
            <a:ext cx="1087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>
            <p:ph type="ctrTitle"/>
          </p:nvPr>
        </p:nvSpPr>
        <p:spPr>
          <a:xfrm>
            <a:off x="35650" y="753475"/>
            <a:ext cx="9045900" cy="43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3600">
                <a:solidFill>
                  <a:srgbClr val="333333"/>
                </a:solidFill>
              </a:rPr>
              <a:t>         </a:t>
            </a:r>
            <a:r>
              <a:rPr b="1" lang="en" sz="6000">
                <a:solidFill>
                  <a:srgbClr val="333333"/>
                </a:solidFill>
              </a:rPr>
              <a:t>Venture Capital </a:t>
            </a:r>
            <a:endParaRPr b="1" sz="60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6000">
                <a:solidFill>
                  <a:srgbClr val="333333"/>
                </a:solidFill>
              </a:rPr>
              <a:t>                  </a:t>
            </a:r>
            <a:r>
              <a:rPr b="1" lang="en" sz="7200">
                <a:solidFill>
                  <a:srgbClr val="333333"/>
                </a:solidFill>
              </a:rPr>
              <a:t>≠</a:t>
            </a:r>
            <a:r>
              <a:rPr b="1" lang="en" sz="6000">
                <a:solidFill>
                  <a:srgbClr val="333333"/>
                </a:solidFill>
              </a:rPr>
              <a:t> </a:t>
            </a:r>
            <a:endParaRPr b="1" sz="60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solidFill>
                  <a:srgbClr val="333333"/>
                </a:solidFill>
              </a:rPr>
              <a:t>     Venture Capitalist</a:t>
            </a:r>
            <a:endParaRPr b="1" sz="6000">
              <a:solidFill>
                <a:srgbClr val="33333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d37d54e31_0_0"/>
          <p:cNvSpPr txBox="1"/>
          <p:nvPr>
            <p:ph type="ctrTitle"/>
          </p:nvPr>
        </p:nvSpPr>
        <p:spPr>
          <a:xfrm>
            <a:off x="311700" y="0"/>
            <a:ext cx="8520600" cy="85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Accelerators/ Incubators</a:t>
            </a:r>
            <a:endParaRPr/>
          </a:p>
        </p:txBody>
      </p:sp>
      <p:sp>
        <p:nvSpPr>
          <p:cNvPr id="93" name="Google Shape;93;g12d37d54e31_0_0"/>
          <p:cNvSpPr txBox="1"/>
          <p:nvPr>
            <p:ph idx="1" type="subTitle"/>
          </p:nvPr>
        </p:nvSpPr>
        <p:spPr>
          <a:xfrm>
            <a:off x="311700" y="803450"/>
            <a:ext cx="8520600" cy="42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94" name="Google Shape;94;g12d37d54e31_0_0"/>
          <p:cNvSpPr/>
          <p:nvPr/>
        </p:nvSpPr>
        <p:spPr>
          <a:xfrm>
            <a:off x="258250" y="1080825"/>
            <a:ext cx="2295600" cy="1100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Grants- eg. JEREMIE FUND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95" name="Google Shape;95;g12d37d54e31_0_0"/>
          <p:cNvSpPr/>
          <p:nvPr/>
        </p:nvSpPr>
        <p:spPr>
          <a:xfrm>
            <a:off x="3323850" y="851400"/>
            <a:ext cx="2149500" cy="1100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FF"/>
                </a:solidFill>
              </a:rPr>
              <a:t>Investors</a:t>
            </a:r>
            <a:endParaRPr sz="2500">
              <a:solidFill>
                <a:srgbClr val="0000FF"/>
              </a:solidFill>
            </a:endParaRPr>
          </a:p>
        </p:txBody>
      </p:sp>
      <p:sp>
        <p:nvSpPr>
          <p:cNvPr id="96" name="Google Shape;96;g12d37d54e31_0_0"/>
          <p:cNvSpPr/>
          <p:nvPr/>
        </p:nvSpPr>
        <p:spPr>
          <a:xfrm>
            <a:off x="6064125" y="1205175"/>
            <a:ext cx="2379000" cy="126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VC Participation</a:t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97" name="Google Shape;97;g12d37d54e31_0_0"/>
          <p:cNvSpPr/>
          <p:nvPr/>
        </p:nvSpPr>
        <p:spPr>
          <a:xfrm>
            <a:off x="2630325" y="2745125"/>
            <a:ext cx="3625200" cy="67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Accelerator</a:t>
            </a:r>
            <a:endParaRPr sz="3800"/>
          </a:p>
        </p:txBody>
      </p:sp>
      <p:cxnSp>
        <p:nvCxnSpPr>
          <p:cNvPr id="98" name="Google Shape;98;g12d37d54e31_0_0"/>
          <p:cNvCxnSpPr>
            <a:stCxn id="94" idx="5"/>
          </p:cNvCxnSpPr>
          <p:nvPr/>
        </p:nvCxnSpPr>
        <p:spPr>
          <a:xfrm>
            <a:off x="2217667" y="2019819"/>
            <a:ext cx="603900" cy="72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g12d37d54e31_0_0"/>
          <p:cNvCxnSpPr>
            <a:stCxn id="94" idx="5"/>
          </p:cNvCxnSpPr>
          <p:nvPr/>
        </p:nvCxnSpPr>
        <p:spPr>
          <a:xfrm>
            <a:off x="2217667" y="2019819"/>
            <a:ext cx="613500" cy="7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" name="Google Shape;100;g12d37d54e31_0_0"/>
          <p:cNvCxnSpPr>
            <a:stCxn id="95" idx="4"/>
            <a:endCxn id="97" idx="0"/>
          </p:cNvCxnSpPr>
          <p:nvPr/>
        </p:nvCxnSpPr>
        <p:spPr>
          <a:xfrm>
            <a:off x="4398600" y="1951500"/>
            <a:ext cx="44400" cy="79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" name="Google Shape;101;g12d37d54e31_0_0"/>
          <p:cNvCxnSpPr>
            <a:stCxn id="96" idx="3"/>
          </p:cNvCxnSpPr>
          <p:nvPr/>
        </p:nvCxnSpPr>
        <p:spPr>
          <a:xfrm flipH="1">
            <a:off x="5526021" y="2282957"/>
            <a:ext cx="886500" cy="48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2" name="Google Shape;102;g12d37d54e31_0_0"/>
          <p:cNvSpPr/>
          <p:nvPr/>
        </p:nvSpPr>
        <p:spPr>
          <a:xfrm>
            <a:off x="1683425" y="4065075"/>
            <a:ext cx="6178800" cy="74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 Appropriate Projects - Startups, IT Businesses, Agriculture, etc.</a:t>
            </a:r>
            <a:endParaRPr/>
          </a:p>
        </p:txBody>
      </p:sp>
      <p:cxnSp>
        <p:nvCxnSpPr>
          <p:cNvPr id="103" name="Google Shape;103;g12d37d54e31_0_0"/>
          <p:cNvCxnSpPr>
            <a:stCxn id="97" idx="2"/>
          </p:cNvCxnSpPr>
          <p:nvPr/>
        </p:nvCxnSpPr>
        <p:spPr>
          <a:xfrm>
            <a:off x="4442925" y="3424325"/>
            <a:ext cx="4800" cy="64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d37d54e31_0_5"/>
          <p:cNvSpPr txBox="1"/>
          <p:nvPr>
            <p:ph idx="1" type="subTitle"/>
          </p:nvPr>
        </p:nvSpPr>
        <p:spPr>
          <a:xfrm>
            <a:off x="311700" y="506925"/>
            <a:ext cx="8520600" cy="45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g12d37d54e31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25" y="506925"/>
            <a:ext cx="7785800" cy="45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d37d54e31_0_23"/>
          <p:cNvSpPr txBox="1"/>
          <p:nvPr>
            <p:ph idx="1" type="subTitle"/>
          </p:nvPr>
        </p:nvSpPr>
        <p:spPr>
          <a:xfrm>
            <a:off x="311700" y="286950"/>
            <a:ext cx="8520600" cy="47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g12d37d54e31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600" y="0"/>
            <a:ext cx="41148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