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990600" y="1216025"/>
            <a:ext cx="44958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990600" y="2514600"/>
            <a:ext cx="6248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⮚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48200" y="12192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⮚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ahom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515100" y="381000"/>
            <a:ext cx="1943100" cy="594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4" name="Google Shape;34;p6"/>
          <p:cNvSpPr txBox="1"/>
          <p:nvPr/>
        </p:nvSpPr>
        <p:spPr>
          <a:xfrm rot="5400000">
            <a:off x="4514850" y="2381250"/>
            <a:ext cx="59436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 rot="5400000">
            <a:off x="552450" y="514350"/>
            <a:ext cx="59436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 rot="5400000">
            <a:off x="2019300" y="-114300"/>
            <a:ext cx="51054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⮚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ahom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ahom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⮚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⮚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  <a:defRPr sz="2200" b="0" i="0" u="none" strike="noStrike" cap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8–</a:t>
            </a: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/>
        </p:nvSpPr>
        <p:spPr>
          <a:xfrm>
            <a:off x="0" y="5105400"/>
            <a:ext cx="9144000" cy="1763712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13715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ORGANIZATIONAL BEHAVIOR</a:t>
            </a: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 T E P H E N   P.   R O B B I N 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AEAEA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rPr>
              <a:t>E   L   E   V   E   N   T   H     E   D   I   T   I   O   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 W W . P R E N H A L L . C O M / R O B B I N 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485775" y="6324600"/>
            <a:ext cx="1495425" cy="3968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1">
                <a:alpha val="49803"/>
              </a:schemeClr>
            </a:outerShdw>
          </a:effectLst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2005 Prentice Hall Inc. </a:t>
            </a:r>
            <a:br>
              <a:rPr lang="en-US" sz="1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All rights reserved.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7239000" y="6324600"/>
            <a:ext cx="1498600" cy="396875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1">
                <a:alpha val="49803"/>
              </a:schemeClr>
            </a:outerShdw>
          </a:effectLst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PowerPoint Presentation</a:t>
            </a:r>
            <a:br>
              <a:rPr lang="en-US" sz="1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by Charlie Cook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5F5F5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  <a:defRPr sz="2200" b="0" i="0" u="none" strike="noStrike" cap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/>
        </p:nvSpPr>
        <p:spPr>
          <a:xfrm>
            <a:off x="0" y="1752600"/>
            <a:ext cx="9144000" cy="99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33400" y="2247900"/>
            <a:ext cx="8077200" cy="579437"/>
          </a:xfrm>
          <a:prstGeom prst="rect">
            <a:avLst/>
          </a:prstGeom>
          <a:noFill/>
          <a:ln>
            <a:noFill/>
          </a:ln>
          <a:effectLst>
            <a:outerShdw blurRad="63500" dist="28398" dir="3806097">
              <a:schemeClr val="dk1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o r g a n i z a t i o n a l    b e h a v i o r</a:t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4829175"/>
            <a:ext cx="336550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5257800" y="762000"/>
            <a:ext cx="2819400" cy="336550"/>
          </a:xfrm>
          <a:prstGeom prst="rect">
            <a:avLst/>
          </a:prstGeom>
          <a:noFill/>
          <a:ln>
            <a:noFill/>
          </a:ln>
          <a:effectLst>
            <a:outerShdw blurRad="63500" dist="28398" dir="3806097">
              <a:schemeClr val="dk1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e l e v e n t h   e d i t i o n</a:t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6019800"/>
            <a:ext cx="762000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8825" y="4038600"/>
            <a:ext cx="574357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1375" y="1219200"/>
            <a:ext cx="5146675" cy="23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Stages of Group Development</a:t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1524000" y="2066925"/>
            <a:ext cx="6629400" cy="2743200"/>
          </a:xfrm>
          <a:custGeom>
            <a:avLst/>
            <a:gdLst/>
            <a:ahLst/>
            <a:cxnLst/>
            <a:rect l="l" t="t" r="r" b="b"/>
            <a:pathLst>
              <a:path w="4368" h="1776" extrusionOk="0">
                <a:moveTo>
                  <a:pt x="3744" y="0"/>
                </a:moveTo>
                <a:lnTo>
                  <a:pt x="4368" y="0"/>
                </a:lnTo>
                <a:lnTo>
                  <a:pt x="4368" y="1056"/>
                </a:lnTo>
                <a:lnTo>
                  <a:pt x="0" y="1056"/>
                </a:lnTo>
                <a:lnTo>
                  <a:pt x="0" y="1776"/>
                </a:lnTo>
                <a:lnTo>
                  <a:pt x="336" y="1776"/>
                </a:lnTo>
              </a:path>
            </a:pathLst>
          </a:custGeom>
          <a:noFill/>
          <a:ln w="38100" cap="flat" cmpd="sng">
            <a:solidFill>
              <a:srgbClr val="00808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 descr="BKGD02"/>
          <p:cNvSpPr txBox="1"/>
          <p:nvPr/>
        </p:nvSpPr>
        <p:spPr>
          <a:xfrm>
            <a:off x="685800" y="6096000"/>
            <a:ext cx="1295400" cy="2476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8–2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Alternative Model: Temporary Groups with Deadlines</a:t>
            </a:r>
            <a:endParaRPr/>
          </a:p>
        </p:txBody>
      </p:sp>
      <p:sp>
        <p:nvSpPr>
          <p:cNvPr id="188" name="Google Shape;188;p24" descr="Chap01Bkgd03"/>
          <p:cNvSpPr txBox="1"/>
          <p:nvPr/>
        </p:nvSpPr>
        <p:spPr>
          <a:xfrm>
            <a:off x="4343400" y="2590800"/>
            <a:ext cx="3962400" cy="3429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35002" dir="2471156">
              <a:srgbClr val="DDDDDD"/>
            </a:outerShdw>
          </a:effectLst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Sequence of actions: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Setting group direction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phase of inertia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Half-way point transition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Major changes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Second phase of inertia</a:t>
            </a:r>
            <a:endParaRPr/>
          </a:p>
          <a:p>
            <a:pPr marL="457200" marR="0" lvl="0" indent="-457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AutoNum type="arabicPeriod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Accelerated activity</a:t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914400" y="1725612"/>
            <a:ext cx="3352800" cy="246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Punctuated-Equilibrium Model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Temporary groups go through transitions between inertia and activity.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Punctuated-Equilibrium Model</a:t>
            </a:r>
            <a:endParaRPr/>
          </a:p>
        </p:txBody>
      </p:sp>
      <p:sp>
        <p:nvSpPr>
          <p:cNvPr id="197" name="Google Shape;197;p25" descr="BKGD02"/>
          <p:cNvSpPr txBox="1"/>
          <p:nvPr/>
        </p:nvSpPr>
        <p:spPr>
          <a:xfrm>
            <a:off x="7162800" y="6096000"/>
            <a:ext cx="1447800" cy="24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8–3</a:t>
            </a: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704975"/>
            <a:ext cx="7467600" cy="35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Roles (cont’d)</a:t>
            </a:r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914400" y="2895600"/>
            <a:ext cx="73152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7" name="Google Shape;207;p26"/>
          <p:cNvCxnSpPr/>
          <p:nvPr/>
        </p:nvCxnSpPr>
        <p:spPr>
          <a:xfrm>
            <a:off x="914400" y="4724400"/>
            <a:ext cx="45720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08" name="Google Shape;208;p26" descr="j01494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276600"/>
            <a:ext cx="2593975" cy="263683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/>
        </p:nvSpPr>
        <p:spPr>
          <a:xfrm>
            <a:off x="914400" y="1373187"/>
            <a:ext cx="72390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Role(s)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set of expected behavior patterns attributed to someone occupying a given position in a social unit.</a:t>
            </a: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914400" y="3148012"/>
            <a:ext cx="55626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Identity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Certain attitudes and behaviors consistent with a role.</a:t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914400" y="4800600"/>
            <a:ext cx="54102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Perception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individual’s view of how he or she is supposed to act in a given situation.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Roles (cont’d)</a:t>
            </a:r>
            <a:endParaRPr/>
          </a:p>
        </p:txBody>
      </p:sp>
      <p:cxnSp>
        <p:nvCxnSpPr>
          <p:cNvPr id="219" name="Google Shape;219;p27"/>
          <p:cNvCxnSpPr/>
          <p:nvPr/>
        </p:nvCxnSpPr>
        <p:spPr>
          <a:xfrm>
            <a:off x="914400" y="2743200"/>
            <a:ext cx="42672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20" name="Google Shape;220;p27" descr="j01494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1319212"/>
            <a:ext cx="3163887" cy="28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914400" y="1295400"/>
            <a:ext cx="44196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Expectations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others believe a person should act in a given situation.</a:t>
            </a:r>
            <a:endParaRPr/>
          </a:p>
        </p:txBody>
      </p:sp>
      <p:sp>
        <p:nvSpPr>
          <p:cNvPr id="222" name="Google Shape;222;p27"/>
          <p:cNvSpPr txBox="1"/>
          <p:nvPr/>
        </p:nvSpPr>
        <p:spPr>
          <a:xfrm>
            <a:off x="914400" y="4878387"/>
            <a:ext cx="73152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Conflict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situation in which an individual is confronted by divergent role expectations.</a:t>
            </a:r>
            <a:endParaRPr/>
          </a:p>
        </p:txBody>
      </p:sp>
      <p:sp>
        <p:nvSpPr>
          <p:cNvPr id="223" name="Google Shape;223;p27"/>
          <p:cNvSpPr txBox="1"/>
          <p:nvPr/>
        </p:nvSpPr>
        <p:spPr>
          <a:xfrm>
            <a:off x="914400" y="2913062"/>
            <a:ext cx="5105400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 Contract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unwritten agreement that sets out what management expects from the employee and vice versa.</a:t>
            </a:r>
            <a:endParaRPr/>
          </a:p>
        </p:txBody>
      </p:sp>
      <p:cxnSp>
        <p:nvCxnSpPr>
          <p:cNvPr id="224" name="Google Shape;224;p27"/>
          <p:cNvCxnSpPr/>
          <p:nvPr/>
        </p:nvCxnSpPr>
        <p:spPr>
          <a:xfrm>
            <a:off x="914400" y="4724400"/>
            <a:ext cx="5105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30" name="Google Shape;230;p28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Norms</a:t>
            </a:r>
            <a:endParaRPr/>
          </a:p>
        </p:txBody>
      </p:sp>
      <p:sp>
        <p:nvSpPr>
          <p:cNvPr id="232" name="Google Shape;232;p28" descr="Chap01Bkgd03"/>
          <p:cNvSpPr txBox="1"/>
          <p:nvPr/>
        </p:nvSpPr>
        <p:spPr>
          <a:xfrm>
            <a:off x="2667000" y="3200400"/>
            <a:ext cx="4800600" cy="2971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35002" dir="2471156">
              <a:srgbClr val="DDDDDD"/>
            </a:outerShdw>
          </a:effectLst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222250" marR="0" lvl="0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Classes of Norms:</a:t>
            </a:r>
            <a:endParaRPr/>
          </a:p>
          <a:p>
            <a:pPr marL="222250" marR="0" lvl="0" indent="-2222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norms</a:t>
            </a:r>
            <a:endParaRPr/>
          </a:p>
          <a:p>
            <a:pPr marL="222250" marR="0" lvl="0" indent="-2222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Appearance norms</a:t>
            </a:r>
            <a:endParaRPr/>
          </a:p>
          <a:p>
            <a:pPr marL="222250" marR="0" lvl="0" indent="-2222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arrangement norms</a:t>
            </a:r>
            <a:endParaRPr/>
          </a:p>
          <a:p>
            <a:pPr marL="222250" marR="0" lvl="0" indent="-2222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Allocation of resources norms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914400" y="1295400"/>
            <a:ext cx="67056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Acceptable standards of behavior within a group that are shared by the group’s members.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39" name="Google Shape;239;p29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Hawthorne Studies</a:t>
            </a: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series of studies undertaken by Elton Mayo at Western Electric Company’s Hawthorne Works in Chicago between 1924 and 1932.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Conclusions: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</a:pPr>
            <a:r>
              <a:rPr lang="en-US" sz="22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Worker behavior and sentiments were closely related.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</a:pPr>
            <a:r>
              <a:rPr lang="en-US" sz="22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Group influences (norms) were significant in affecting individual behavior.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</a:pPr>
            <a:r>
              <a:rPr lang="en-US" sz="22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Group standards (norms) were highly effective in establishing individual worker output.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</a:pPr>
            <a:r>
              <a:rPr lang="en-US" sz="22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Money was less a factor in determining worker output than were group standards, sentiments, and security.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Norms (cont’d)</a:t>
            </a:r>
            <a:endParaRPr/>
          </a:p>
        </p:txBody>
      </p:sp>
      <p:cxnSp>
        <p:nvCxnSpPr>
          <p:cNvPr id="249" name="Google Shape;249;p30"/>
          <p:cNvCxnSpPr/>
          <p:nvPr/>
        </p:nvCxnSpPr>
        <p:spPr>
          <a:xfrm>
            <a:off x="914400" y="2819400"/>
            <a:ext cx="3962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50" name="Google Shape;250;p30" descr="bd05336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0" y="2570162"/>
            <a:ext cx="3962400" cy="276383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/>
          <p:nvPr/>
        </p:nvSpPr>
        <p:spPr>
          <a:xfrm>
            <a:off x="876300" y="1373187"/>
            <a:ext cx="51435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Conformity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Adjusting one’s behavior to align with the norms of the group.</a:t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914400" y="3065462"/>
            <a:ext cx="3962400" cy="246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Groups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Important groups to which individuals belong or hope to belong and with whose norms individuals are likely to conform.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58" name="Google Shape;258;p31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of Cards Used in Asch’s Study</a:t>
            </a:r>
            <a:endParaRPr/>
          </a:p>
        </p:txBody>
      </p:sp>
      <p:sp>
        <p:nvSpPr>
          <p:cNvPr id="260" name="Google Shape;260;p31" descr="BKGD02"/>
          <p:cNvSpPr txBox="1"/>
          <p:nvPr/>
        </p:nvSpPr>
        <p:spPr>
          <a:xfrm>
            <a:off x="7162800" y="6096000"/>
            <a:ext cx="1447800" cy="24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8–4</a:t>
            </a:r>
            <a:endParaRPr/>
          </a:p>
        </p:txBody>
      </p:sp>
      <p:pic>
        <p:nvPicPr>
          <p:cNvPr id="261" name="Google Shape;26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175" y="1714500"/>
            <a:ext cx="736123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67" name="Google Shape;267;p32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Norms (cont’d)</a:t>
            </a:r>
            <a:endParaRPr/>
          </a:p>
        </p:txBody>
      </p:sp>
      <p:pic>
        <p:nvPicPr>
          <p:cNvPr id="269" name="Google Shape;269;p32" descr="j01496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8612" y="2762250"/>
            <a:ext cx="2668587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2"/>
          <p:cNvSpPr txBox="1"/>
          <p:nvPr/>
        </p:nvSpPr>
        <p:spPr>
          <a:xfrm>
            <a:off x="914400" y="1312862"/>
            <a:ext cx="65532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Deviant Workplace Behavior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Antisocial actions by organizational members that intentionally violate established norms and result in negative consequences for the organization, its members, or both.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ctrTitle"/>
          </p:nvPr>
        </p:nvSpPr>
        <p:spPr>
          <a:xfrm>
            <a:off x="1022350" y="1673225"/>
            <a:ext cx="44958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8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1981200" y="2590800"/>
            <a:ext cx="5105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 b="1" i="0" u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Foundations of Group Behavior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"/>
            <a:ext cx="9144000" cy="81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1600200"/>
            <a:ext cx="44196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76" name="Google Shape;276;p33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Typology of Deviant Workplace Behavior</a:t>
            </a:r>
            <a:endParaRPr/>
          </a:p>
        </p:txBody>
      </p:sp>
      <p:sp>
        <p:nvSpPr>
          <p:cNvPr id="278" name="Google Shape;278;p33" descr="BKGD02"/>
          <p:cNvSpPr txBox="1"/>
          <p:nvPr/>
        </p:nvSpPr>
        <p:spPr>
          <a:xfrm>
            <a:off x="7162800" y="6096000"/>
            <a:ext cx="1447800" cy="24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8–5</a:t>
            </a:r>
            <a:endParaRPr/>
          </a:p>
        </p:txBody>
      </p:sp>
      <p:sp>
        <p:nvSpPr>
          <p:cNvPr id="279" name="Google Shape;279;p33"/>
          <p:cNvSpPr txBox="1"/>
          <p:nvPr/>
        </p:nvSpPr>
        <p:spPr>
          <a:xfrm>
            <a:off x="784225" y="1279525"/>
            <a:ext cx="7543800" cy="481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Category 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br>
              <a:rPr lang="en-US" sz="20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 	Leaving early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Intentionally working slowly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Wasting resources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Property 	Sabotage 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Lying about hours worked 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Stealing from the organization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Political 	Showing favoritism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Gossiping and spreading rumors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Blaming coworkers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Aggression 	Sexual harassment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Verbal abuse</a:t>
            </a:r>
            <a:b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Stealing from coworkers</a:t>
            </a:r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838200" y="1828800"/>
            <a:ext cx="7315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1" name="Google Shape;281;p33"/>
          <p:cNvSpPr txBox="1"/>
          <p:nvPr/>
        </p:nvSpPr>
        <p:spPr>
          <a:xfrm>
            <a:off x="685800" y="6156325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from S.L. Robinson, and R.J. Bennett. “A Typology of Deviant Workplace Behaviors: A Multidimensional Scaling Study,” </a:t>
            </a:r>
            <a:r>
              <a:rPr lang="en-US" sz="9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Academy of Management Journal</a:t>
            </a:r>
            <a: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April 1995, p. 565.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287" name="Google Shape;287;p34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Status</a:t>
            </a:r>
            <a:endParaRPr/>
          </a:p>
        </p:txBody>
      </p:sp>
      <p:grpSp>
        <p:nvGrpSpPr>
          <p:cNvPr id="289" name="Google Shape;289;p34"/>
          <p:cNvGrpSpPr/>
          <p:nvPr/>
        </p:nvGrpSpPr>
        <p:grpSpPr>
          <a:xfrm>
            <a:off x="3505200" y="3352800"/>
            <a:ext cx="1066800" cy="2438400"/>
            <a:chOff x="2544" y="1728"/>
            <a:chExt cx="672" cy="1536"/>
          </a:xfrm>
        </p:grpSpPr>
        <p:sp>
          <p:nvSpPr>
            <p:cNvPr id="290" name="Google Shape;290;p34"/>
            <p:cNvSpPr/>
            <p:nvPr/>
          </p:nvSpPr>
          <p:spPr>
            <a:xfrm flipH="1">
              <a:off x="2544" y="2496"/>
              <a:ext cx="672" cy="768"/>
            </a:xfrm>
            <a:custGeom>
              <a:avLst/>
              <a:gdLst/>
              <a:ahLst/>
              <a:cxnLst/>
              <a:rect l="l" t="t" r="r" b="b"/>
              <a:pathLst>
                <a:path w="672" h="768" extrusionOk="0">
                  <a:moveTo>
                    <a:pt x="0" y="0"/>
                  </a:moveTo>
                  <a:lnTo>
                    <a:pt x="0" y="768"/>
                  </a:lnTo>
                  <a:lnTo>
                    <a:pt x="672" y="768"/>
                  </a:lnTo>
                </a:path>
              </a:pathLst>
            </a:cu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5921" dir="2700000">
                <a:schemeClr val="lt2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4"/>
            <p:cNvSpPr/>
            <p:nvPr/>
          </p:nvSpPr>
          <p:spPr>
            <a:xfrm rot="10800000">
              <a:off x="2544" y="1728"/>
              <a:ext cx="672" cy="768"/>
            </a:xfrm>
            <a:custGeom>
              <a:avLst/>
              <a:gdLst/>
              <a:ahLst/>
              <a:cxnLst/>
              <a:rect l="l" t="t" r="r" b="b"/>
              <a:pathLst>
                <a:path w="672" h="768" extrusionOk="0">
                  <a:moveTo>
                    <a:pt x="0" y="0"/>
                  </a:moveTo>
                  <a:lnTo>
                    <a:pt x="0" y="768"/>
                  </a:lnTo>
                  <a:lnTo>
                    <a:pt x="672" y="768"/>
                  </a:lnTo>
                </a:path>
              </a:pathLst>
            </a:cu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5921" dir="2700000">
                <a:schemeClr val="lt2">
                  <a:alpha val="4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2" name="Google Shape;292;p34"/>
            <p:cNvCxnSpPr/>
            <p:nvPr/>
          </p:nvCxnSpPr>
          <p:spPr>
            <a:xfrm>
              <a:off x="2544" y="2496"/>
              <a:ext cx="672" cy="0"/>
            </a:xfrm>
            <a:prstGeom prst="straightConnector1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35921" dir="2700000">
                <a:schemeClr val="lt2">
                  <a:alpha val="49803"/>
                </a:schemeClr>
              </a:outerShdw>
            </a:effectLst>
          </p:spPr>
        </p:cxnSp>
      </p:grpSp>
      <p:cxnSp>
        <p:nvCxnSpPr>
          <p:cNvPr id="293" name="Google Shape;293;p34"/>
          <p:cNvCxnSpPr/>
          <p:nvPr/>
        </p:nvCxnSpPr>
        <p:spPr>
          <a:xfrm rot="10800000">
            <a:off x="5067300" y="4076700"/>
            <a:ext cx="0" cy="9906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35921" dir="2700000">
              <a:schemeClr val="dk1">
                <a:alpha val="49803"/>
              </a:schemeClr>
            </a:outerShdw>
          </a:effectLst>
        </p:spPr>
      </p:cxnSp>
      <p:grpSp>
        <p:nvGrpSpPr>
          <p:cNvPr id="294" name="Google Shape;294;p34"/>
          <p:cNvGrpSpPr/>
          <p:nvPr/>
        </p:nvGrpSpPr>
        <p:grpSpPr>
          <a:xfrm>
            <a:off x="1371600" y="2971800"/>
            <a:ext cx="2133600" cy="3200400"/>
            <a:chOff x="864" y="1152"/>
            <a:chExt cx="1344" cy="2016"/>
          </a:xfrm>
        </p:grpSpPr>
        <p:sp>
          <p:nvSpPr>
            <p:cNvPr id="295" name="Google Shape;295;p34"/>
            <p:cNvSpPr txBox="1"/>
            <p:nvPr/>
          </p:nvSpPr>
          <p:spPr>
            <a:xfrm>
              <a:off x="864" y="1152"/>
              <a:ext cx="1344" cy="576"/>
            </a:xfrm>
            <a:prstGeom prst="rect">
              <a:avLst/>
            </a:prstGeom>
            <a:solidFill>
              <a:srgbClr val="00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Group Norms</a:t>
              </a:r>
              <a:endParaRPr/>
            </a:p>
          </p:txBody>
        </p:sp>
        <p:sp>
          <p:nvSpPr>
            <p:cNvPr id="296" name="Google Shape;296;p34"/>
            <p:cNvSpPr txBox="1"/>
            <p:nvPr/>
          </p:nvSpPr>
          <p:spPr>
            <a:xfrm>
              <a:off x="864" y="1872"/>
              <a:ext cx="1344" cy="576"/>
            </a:xfrm>
            <a:prstGeom prst="rect">
              <a:avLst/>
            </a:prstGeom>
            <a:solidFill>
              <a:srgbClr val="CC00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Status Equity </a:t>
              </a:r>
              <a:endParaRPr/>
            </a:p>
          </p:txBody>
        </p:sp>
        <p:sp>
          <p:nvSpPr>
            <p:cNvPr id="297" name="Google Shape;297;p34"/>
            <p:cNvSpPr txBox="1"/>
            <p:nvPr/>
          </p:nvSpPr>
          <p:spPr>
            <a:xfrm>
              <a:off x="864" y="2592"/>
              <a:ext cx="1344" cy="576"/>
            </a:xfrm>
            <a:prstGeom prst="rect">
              <a:avLst/>
            </a:prstGeom>
            <a:solidFill>
              <a:srgbClr val="00808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07763" dir="270000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Culture</a:t>
              </a:r>
              <a:endParaRPr/>
            </a:p>
          </p:txBody>
        </p:sp>
      </p:grpSp>
      <p:sp>
        <p:nvSpPr>
          <p:cNvPr id="298" name="Google Shape;298;p34"/>
          <p:cNvSpPr txBox="1"/>
          <p:nvPr/>
        </p:nvSpPr>
        <p:spPr>
          <a:xfrm>
            <a:off x="5562600" y="4114800"/>
            <a:ext cx="2133600" cy="914400"/>
          </a:xfrm>
          <a:prstGeom prst="rect">
            <a:avLst/>
          </a:prstGeom>
          <a:solidFill>
            <a:srgbClr val="3366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Member</a:t>
            </a:r>
            <a:b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endParaRPr/>
          </a:p>
        </p:txBody>
      </p:sp>
      <p:sp>
        <p:nvSpPr>
          <p:cNvPr id="299" name="Google Shape;299;p34"/>
          <p:cNvSpPr txBox="1"/>
          <p:nvPr/>
        </p:nvSpPr>
        <p:spPr>
          <a:xfrm>
            <a:off x="914400" y="1373187"/>
            <a:ext cx="80772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socially defined position or rank given to groups or group members by others.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05" name="Google Shape;305;p35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Size</a:t>
            </a:r>
            <a:endParaRPr/>
          </a:p>
        </p:txBody>
      </p:sp>
      <p:grpSp>
        <p:nvGrpSpPr>
          <p:cNvPr id="307" name="Google Shape;307;p35"/>
          <p:cNvGrpSpPr/>
          <p:nvPr/>
        </p:nvGrpSpPr>
        <p:grpSpPr>
          <a:xfrm>
            <a:off x="762000" y="2590800"/>
            <a:ext cx="3626788" cy="3941958"/>
            <a:chOff x="490" y="988"/>
            <a:chExt cx="2285" cy="2483"/>
          </a:xfrm>
        </p:grpSpPr>
        <p:sp>
          <p:nvSpPr>
            <p:cNvPr id="308" name="Google Shape;308;p35"/>
            <p:cNvSpPr/>
            <p:nvPr/>
          </p:nvSpPr>
          <p:spPr>
            <a:xfrm>
              <a:off x="586" y="1238"/>
              <a:ext cx="2016" cy="1920"/>
            </a:xfrm>
            <a:custGeom>
              <a:avLst/>
              <a:gdLst/>
              <a:ahLst/>
              <a:cxnLst/>
              <a:rect l="l" t="t" r="r" b="b"/>
              <a:pathLst>
                <a:path w="2016" h="1344" extrusionOk="0">
                  <a:moveTo>
                    <a:pt x="0" y="0"/>
                  </a:moveTo>
                  <a:lnTo>
                    <a:pt x="0" y="1344"/>
                  </a:lnTo>
                  <a:lnTo>
                    <a:pt x="2016" y="1344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9" name="Google Shape;309;p35"/>
            <p:cNvCxnSpPr/>
            <p:nvPr/>
          </p:nvCxnSpPr>
          <p:spPr>
            <a:xfrm rot="10800000" flipH="1">
              <a:off x="586" y="1382"/>
              <a:ext cx="1776" cy="1776"/>
            </a:xfrm>
            <a:prstGeom prst="straightConnector1">
              <a:avLst/>
            </a:prstGeom>
            <a:noFill/>
            <a:ln w="38100" cap="flat" cmpd="sng">
              <a:solidFill>
                <a:srgbClr val="008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0" name="Google Shape;310;p35"/>
            <p:cNvSpPr txBox="1"/>
            <p:nvPr/>
          </p:nvSpPr>
          <p:spPr>
            <a:xfrm>
              <a:off x="1450" y="3206"/>
              <a:ext cx="120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Group Size</a:t>
              </a:r>
              <a:endParaRPr/>
            </a:p>
          </p:txBody>
        </p:sp>
        <p:sp>
          <p:nvSpPr>
            <p:cNvPr id="311" name="Google Shape;311;p35"/>
            <p:cNvSpPr txBox="1"/>
            <p:nvPr/>
          </p:nvSpPr>
          <p:spPr>
            <a:xfrm>
              <a:off x="490" y="988"/>
              <a:ext cx="120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/>
            </a:p>
          </p:txBody>
        </p:sp>
        <p:sp>
          <p:nvSpPr>
            <p:cNvPr id="312" name="Google Shape;312;p35"/>
            <p:cNvSpPr txBox="1"/>
            <p:nvPr/>
          </p:nvSpPr>
          <p:spPr>
            <a:xfrm rot="-2760000">
              <a:off x="893" y="2025"/>
              <a:ext cx="960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900"/>
                </a:buClr>
                <a:buSzPts val="2000"/>
                <a:buFont typeface="Arial"/>
                <a:buNone/>
              </a:pPr>
              <a:r>
                <a:rPr lang="en-US" sz="2000" b="1" i="1" u="none">
                  <a:solidFill>
                    <a:srgbClr val="009900"/>
                  </a:solidFill>
                  <a:latin typeface="Arial"/>
                  <a:ea typeface="Arial"/>
                  <a:cs typeface="Arial"/>
                  <a:sym typeface="Arial"/>
                </a:rPr>
                <a:t>Expected</a:t>
              </a:r>
              <a:endParaRPr/>
            </a:p>
          </p:txBody>
        </p:sp>
        <p:cxnSp>
          <p:nvCxnSpPr>
            <p:cNvPr id="313" name="Google Shape;313;p35"/>
            <p:cNvCxnSpPr/>
            <p:nvPr/>
          </p:nvCxnSpPr>
          <p:spPr>
            <a:xfrm rot="-10140000" flipH="1">
              <a:off x="746" y="1542"/>
              <a:ext cx="1776" cy="1776"/>
            </a:xfrm>
            <a:prstGeom prst="straightConnector1">
              <a:avLst/>
            </a:prstGeom>
            <a:noFill/>
            <a:ln w="38100" cap="flat" cmpd="sng">
              <a:solidFill>
                <a:srgbClr val="9933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4" name="Google Shape;314;p35"/>
            <p:cNvSpPr txBox="1"/>
            <p:nvPr/>
          </p:nvSpPr>
          <p:spPr>
            <a:xfrm rot="-2160000">
              <a:off x="912" y="2284"/>
              <a:ext cx="1978" cy="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3300"/>
                </a:buClr>
                <a:buSzPts val="2000"/>
                <a:buFont typeface="Arial"/>
                <a:buNone/>
              </a:pPr>
              <a:r>
                <a:rPr lang="en-US" sz="2000" b="1" i="1" u="none">
                  <a:solidFill>
                    <a:srgbClr val="993300"/>
                  </a:solidFill>
                  <a:latin typeface="Arial"/>
                  <a:ea typeface="Arial"/>
                  <a:cs typeface="Arial"/>
                  <a:sym typeface="Arial"/>
                </a:rPr>
                <a:t>Actual (due to loafing)</a:t>
              </a:r>
              <a:endParaRPr/>
            </a:p>
          </p:txBody>
        </p:sp>
      </p:grpSp>
      <p:sp>
        <p:nvSpPr>
          <p:cNvPr id="315" name="Google Shape;315;p35" descr="Chap01Bkgd03"/>
          <p:cNvSpPr txBox="1"/>
          <p:nvPr/>
        </p:nvSpPr>
        <p:spPr>
          <a:xfrm>
            <a:off x="4800600" y="3429000"/>
            <a:ext cx="3581400" cy="2438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35002" dir="2471156">
              <a:srgbClr val="DDDDDD"/>
            </a:outerShdw>
          </a:effectLst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222250" marR="0" lvl="0" indent="-222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Other conclusions:</a:t>
            </a:r>
            <a:endParaRPr/>
          </a:p>
          <a:p>
            <a:pPr marL="222250" marR="0" lvl="0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Odd number groups do better than even.</a:t>
            </a:r>
            <a:endParaRPr/>
          </a:p>
          <a:p>
            <a:pPr marL="222250" marR="0" lvl="0" indent="-222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Groups of 7 or 9 perform better overall than larger or smaller groups.</a:t>
            </a:r>
            <a:endParaRPr/>
          </a:p>
        </p:txBody>
      </p:sp>
      <p:sp>
        <p:nvSpPr>
          <p:cNvPr id="316" name="Google Shape;316;p35"/>
          <p:cNvSpPr txBox="1"/>
          <p:nvPr/>
        </p:nvSpPr>
        <p:spPr>
          <a:xfrm>
            <a:off x="914400" y="1219200"/>
            <a:ext cx="76962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Loafing</a:t>
            </a:r>
            <a:b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tendency for individuals to expend less effort when working collectively than when working individually.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22" name="Google Shape;322;p36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323" name="Google Shape;323;p3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Composition</a:t>
            </a:r>
            <a:endParaRPr/>
          </a:p>
        </p:txBody>
      </p:sp>
      <p:cxnSp>
        <p:nvCxnSpPr>
          <p:cNvPr id="324" name="Google Shape;324;p36"/>
          <p:cNvCxnSpPr/>
          <p:nvPr/>
        </p:nvCxnSpPr>
        <p:spPr>
          <a:xfrm>
            <a:off x="863600" y="3886200"/>
            <a:ext cx="69850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325" name="Google Shape;325;p36" descr="j02606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4267200"/>
            <a:ext cx="35814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 txBox="1"/>
          <p:nvPr/>
        </p:nvSpPr>
        <p:spPr>
          <a:xfrm>
            <a:off x="914400" y="1328737"/>
            <a:ext cx="7315200" cy="246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Demography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degree to which members of a group share a common demographic attribute, such as age, sex, race, educational level, or length of service in the organization, and the impact of this attribute on turnover.</a:t>
            </a:r>
            <a:endParaRPr/>
          </a:p>
        </p:txBody>
      </p:sp>
      <p:sp>
        <p:nvSpPr>
          <p:cNvPr id="327" name="Google Shape;327;p36"/>
          <p:cNvSpPr txBox="1"/>
          <p:nvPr/>
        </p:nvSpPr>
        <p:spPr>
          <a:xfrm>
            <a:off x="914400" y="4114800"/>
            <a:ext cx="3962400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Cohorts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Individuals who, as part of a group, hold a common attribute.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Structure - Cohesiveness</a:t>
            </a:r>
            <a:endParaRPr/>
          </a:p>
        </p:txBody>
      </p:sp>
      <p:sp>
        <p:nvSpPr>
          <p:cNvPr id="335" name="Google Shape;335;p37" descr="Chap01Bkgd03"/>
          <p:cNvSpPr txBox="1"/>
          <p:nvPr/>
        </p:nvSpPr>
        <p:spPr>
          <a:xfrm>
            <a:off x="1447800" y="3200400"/>
            <a:ext cx="6172200" cy="304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35002" dir="2471156">
              <a:srgbClr val="DDDDDD"/>
            </a:outerShdw>
          </a:effectLst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Increasing group cohesiveness: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Make the group smaller.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Encourage agreement with group goals.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time members spend together.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group status and admission difficultly.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Stimulate competition with other groups.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 rewards to the group, not individuals.</a:t>
            </a:r>
            <a:endParaRPr/>
          </a:p>
          <a:p>
            <a:pPr marL="457200" marR="0" lvl="0" indent="-45720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en-US" sz="18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Physically isolate the group.</a:t>
            </a:r>
            <a:endParaRPr/>
          </a:p>
        </p:txBody>
      </p:sp>
      <p:sp>
        <p:nvSpPr>
          <p:cNvPr id="336" name="Google Shape;336;p37"/>
          <p:cNvSpPr txBox="1"/>
          <p:nvPr/>
        </p:nvSpPr>
        <p:spPr>
          <a:xfrm>
            <a:off x="914400" y="1373187"/>
            <a:ext cx="73152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Cohesiveness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Degree to which group members are attracted to each other and are motivated to stay in the group.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42" name="Google Shape;342;p38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343" name="Google Shape;343;p3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Relationship Between Group Cohesiveness, Performance Norms, and Productivity</a:t>
            </a:r>
            <a:endParaRPr/>
          </a:p>
        </p:txBody>
      </p:sp>
      <p:sp>
        <p:nvSpPr>
          <p:cNvPr id="344" name="Google Shape;344;p38" descr="BKGD02"/>
          <p:cNvSpPr txBox="1"/>
          <p:nvPr/>
        </p:nvSpPr>
        <p:spPr>
          <a:xfrm>
            <a:off x="7162800" y="6096000"/>
            <a:ext cx="1447800" cy="24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8–6</a:t>
            </a:r>
            <a:endParaRPr/>
          </a:p>
        </p:txBody>
      </p:sp>
      <p:pic>
        <p:nvPicPr>
          <p:cNvPr id="345" name="Google Shape;34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262" y="1828800"/>
            <a:ext cx="6973887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51" name="Google Shape;351;p39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352" name="Google Shape;352;p39" descr="BKGD02"/>
          <p:cNvSpPr txBox="1"/>
          <p:nvPr/>
        </p:nvSpPr>
        <p:spPr>
          <a:xfrm>
            <a:off x="7010400" y="6153150"/>
            <a:ext cx="1447800" cy="24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8–7</a:t>
            </a:r>
            <a:endParaRPr/>
          </a:p>
        </p:txBody>
      </p:sp>
      <p:pic>
        <p:nvPicPr>
          <p:cNvPr id="353" name="Google Shape;35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0887" y="685800"/>
            <a:ext cx="5065712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9"/>
          <p:cNvSpPr txBox="1"/>
          <p:nvPr/>
        </p:nvSpPr>
        <p:spPr>
          <a:xfrm>
            <a:off x="685800" y="6161087"/>
            <a:ext cx="495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S. Adams, </a:t>
            </a:r>
            <a:r>
              <a:rPr lang="en-US" sz="9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a Better Life by Stealing Office Supplies </a:t>
            </a:r>
            <a:r>
              <a:rPr lang="en-US" sz="9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(Kansas City MO: Andrews &amp; McMeal, 1991), p. 31. Dilbert reprinted with permission of United Features Syndicate, Inc.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60" name="Google Shape;360;p40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361" name="Google Shape;361;p4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Tasks</a:t>
            </a:r>
            <a:endParaRPr/>
          </a:p>
        </p:txBody>
      </p:sp>
      <p:sp>
        <p:nvSpPr>
          <p:cNvPr id="362" name="Google Shape;362;p40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Decision-making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</a:pPr>
            <a:r>
              <a:rPr lang="en-US" sz="22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Large groups facilitate the pooling of information about complex tasks.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</a:pPr>
            <a:r>
              <a:rPr lang="en-US" sz="22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Smaller groups are better suited to coordinating and facilitating the implementation of complex tasks.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36699"/>
              </a:buClr>
              <a:buSzPts val="2200"/>
              <a:buFont typeface="Tahoma"/>
              <a:buChar char="–"/>
            </a:pPr>
            <a:r>
              <a:rPr lang="en-US" sz="22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Simple, routine standardized tasks reduce the requirement that group processes be effective in order for the group to perform well.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68" name="Google Shape;368;p41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369" name="Google Shape;369;p4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Decision Making</a:t>
            </a:r>
            <a:endParaRPr/>
          </a:p>
        </p:txBody>
      </p:sp>
      <p:sp>
        <p:nvSpPr>
          <p:cNvPr id="370" name="Google Shape;370;p41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More complete information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Increased diversity of views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Higher quality of decisions (more accuracy)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Increased acceptance of solutions</a:t>
            </a:r>
            <a:endParaRPr/>
          </a:p>
        </p:txBody>
      </p:sp>
      <p:sp>
        <p:nvSpPr>
          <p:cNvPr id="371" name="Google Shape;371;p41"/>
          <p:cNvSpPr txBox="1">
            <a:spLocks noGrp="1"/>
          </p:cNvSpPr>
          <p:nvPr>
            <p:ph type="body" idx="1"/>
          </p:nvPr>
        </p:nvSpPr>
        <p:spPr>
          <a:xfrm>
            <a:off x="4648200" y="1219200"/>
            <a:ext cx="3810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More time consuming (slower)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Increased pressure to conform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Domination by one or a few members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ts val="2400"/>
              <a:buFont typeface="Tahoma"/>
              <a:buChar char="–"/>
            </a:pPr>
            <a:r>
              <a:rPr lang="en-US" sz="2400" b="0" i="0" u="non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Ambiguous responsibility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77" name="Google Shape;377;p42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378" name="Google Shape;378;p4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Decision Making (cont’d)</a:t>
            </a:r>
            <a:endParaRPr/>
          </a:p>
        </p:txBody>
      </p:sp>
      <p:cxnSp>
        <p:nvCxnSpPr>
          <p:cNvPr id="379" name="Google Shape;379;p42"/>
          <p:cNvCxnSpPr/>
          <p:nvPr/>
        </p:nvCxnSpPr>
        <p:spPr>
          <a:xfrm>
            <a:off x="939800" y="3200400"/>
            <a:ext cx="7137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80" name="Google Shape;380;p42"/>
          <p:cNvSpPr txBox="1"/>
          <p:nvPr/>
        </p:nvSpPr>
        <p:spPr>
          <a:xfrm>
            <a:off x="914400" y="1328737"/>
            <a:ext cx="7315200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Groupthink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Phenomenon in which the norm for consensus overrides the realistic appraisal of alternative course of action.</a:t>
            </a:r>
            <a:endParaRPr/>
          </a:p>
        </p:txBody>
      </p:sp>
      <p:sp>
        <p:nvSpPr>
          <p:cNvPr id="381" name="Google Shape;381;p42"/>
          <p:cNvSpPr txBox="1"/>
          <p:nvPr/>
        </p:nvSpPr>
        <p:spPr>
          <a:xfrm>
            <a:off x="914400" y="3386137"/>
            <a:ext cx="73914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Groupshift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change in decision risk between the group’s decision and the individual decision that member within the group would make; can be either toward conservatism or greater risk.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458200" cy="16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3600"/>
              <a:buFont typeface="Tahoma"/>
              <a:buNone/>
            </a:pPr>
            <a:r>
              <a:rPr lang="en-US" sz="3600" b="0" i="0" u="non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  <a:t>After studying this chapter,</a:t>
            </a:r>
            <a:br>
              <a:rPr lang="en-US" sz="3600" b="0" i="0" u="non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0" i="0" u="non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  <a:t>you should be able to: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7467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Differentiate between formal and informal groups.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two models of group development.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how role requirements change in different situations.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norms exert influence on an individual’s behavior.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Explain what determines status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social loafing and its effect on group performance.</a:t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 rot="-5400000">
            <a:off x="-3086893" y="3085306"/>
            <a:ext cx="6859587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2743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 E A R N I N G    O B J E C T I V E S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3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87" name="Google Shape;387;p43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388" name="Google Shape;388;p4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Symptoms Of The Groupthink Phenomenon </a:t>
            </a:r>
            <a:endParaRPr/>
          </a:p>
        </p:txBody>
      </p:sp>
      <p:sp>
        <p:nvSpPr>
          <p:cNvPr id="389" name="Google Shape;389;p43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members rationalize any resistance to the assumptions they have made.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 apply direct pressures on those who  express doubts about shared views or who question the alternative favored by the majority.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Members who have doubts or differing points of view keep silent about misgivings.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appears to be an illusion of unanimity.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4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395" name="Google Shape;395;p44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396" name="Google Shape;396;p4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Decision-Making Techniques</a:t>
            </a:r>
            <a:endParaRPr/>
          </a:p>
        </p:txBody>
      </p:sp>
      <p:cxnSp>
        <p:nvCxnSpPr>
          <p:cNvPr id="397" name="Google Shape;397;p44"/>
          <p:cNvCxnSpPr/>
          <p:nvPr/>
        </p:nvCxnSpPr>
        <p:spPr>
          <a:xfrm>
            <a:off x="914400" y="2667000"/>
            <a:ext cx="7391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8" name="Google Shape;398;p44"/>
          <p:cNvSpPr txBox="1"/>
          <p:nvPr/>
        </p:nvSpPr>
        <p:spPr>
          <a:xfrm>
            <a:off x="914400" y="1219200"/>
            <a:ext cx="7315200" cy="131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Interacting Groups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Typical groups, in which the members interact with each other face-to-face.</a:t>
            </a:r>
            <a:endParaRPr/>
          </a:p>
        </p:txBody>
      </p:sp>
      <p:sp>
        <p:nvSpPr>
          <p:cNvPr id="399" name="Google Shape;399;p44"/>
          <p:cNvSpPr txBox="1"/>
          <p:nvPr/>
        </p:nvSpPr>
        <p:spPr>
          <a:xfrm>
            <a:off x="914400" y="2836862"/>
            <a:ext cx="7239000" cy="168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Nominal Group Technique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group decision-making method in which individual members meet face-to-face to pool their judgments in a systematic but independent fashion.</a:t>
            </a:r>
            <a:endParaRPr/>
          </a:p>
        </p:txBody>
      </p:sp>
      <p:cxnSp>
        <p:nvCxnSpPr>
          <p:cNvPr id="400" name="Google Shape;400;p44"/>
          <p:cNvCxnSpPr/>
          <p:nvPr/>
        </p:nvCxnSpPr>
        <p:spPr>
          <a:xfrm>
            <a:off x="914400" y="4648200"/>
            <a:ext cx="7391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01" name="Google Shape;401;p44" descr="BD20203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9462" y="4775200"/>
            <a:ext cx="3640137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407" name="Google Shape;407;p45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sp>
        <p:nvSpPr>
          <p:cNvPr id="408" name="Google Shape;408;p4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Decision-Making Techniques</a:t>
            </a:r>
            <a:endParaRPr/>
          </a:p>
        </p:txBody>
      </p:sp>
      <p:cxnSp>
        <p:nvCxnSpPr>
          <p:cNvPr id="409" name="Google Shape;409;p45"/>
          <p:cNvCxnSpPr/>
          <p:nvPr/>
        </p:nvCxnSpPr>
        <p:spPr>
          <a:xfrm>
            <a:off x="914400" y="3200400"/>
            <a:ext cx="64770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0" name="Google Shape;410;p45"/>
          <p:cNvSpPr txBox="1"/>
          <p:nvPr/>
        </p:nvSpPr>
        <p:spPr>
          <a:xfrm>
            <a:off x="914400" y="3505200"/>
            <a:ext cx="46482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 Meeting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meeting in which members interact on computers, allowing for anonymity of comments and aggregation of votes.</a:t>
            </a:r>
            <a:endParaRPr/>
          </a:p>
        </p:txBody>
      </p:sp>
      <p:pic>
        <p:nvPicPr>
          <p:cNvPr id="411" name="Google Shape;411;p45" descr="BD20182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3429000"/>
            <a:ext cx="2819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5"/>
          <p:cNvSpPr txBox="1"/>
          <p:nvPr/>
        </p:nvSpPr>
        <p:spPr>
          <a:xfrm>
            <a:off x="914400" y="1371600"/>
            <a:ext cx="7315200" cy="168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idea-generation process that specifically encourages any and all alternatives, while withholding any criticism of those alternatives.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418" name="Google Shape;418;p46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Evaluating Group Effectiveness</a:t>
            </a:r>
            <a:endParaRPr/>
          </a:p>
        </p:txBody>
      </p:sp>
      <p:sp>
        <p:nvSpPr>
          <p:cNvPr id="420" name="Google Shape;420;p46" descr="BKGD02"/>
          <p:cNvSpPr txBox="1"/>
          <p:nvPr/>
        </p:nvSpPr>
        <p:spPr>
          <a:xfrm>
            <a:off x="7162800" y="6096000"/>
            <a:ext cx="1447800" cy="24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8–8</a:t>
            </a:r>
            <a:endParaRPr/>
          </a:p>
        </p:txBody>
      </p:sp>
      <p:sp>
        <p:nvSpPr>
          <p:cNvPr id="421" name="Google Shape;421;p46"/>
          <p:cNvSpPr txBox="1"/>
          <p:nvPr/>
        </p:nvSpPr>
        <p:spPr>
          <a:xfrm>
            <a:off x="762000" y="1287462"/>
            <a:ext cx="7848600" cy="381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</a:t>
            </a: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GROUP </a:t>
            </a: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Effectiveness Criteria </a:t>
            </a: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Interacting </a:t>
            </a: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Brainstorming </a:t>
            </a: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Nominal </a:t>
            </a: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Electronic </a:t>
            </a: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and quality of ideas 	Low 	Moderate 	High 	High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pressure 	High 	Low 	Moderate 	Low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Money costs 	Low 	Low 	Low 	High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	Moderate 	Moderate 	Moderate 	Moderate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orientation 	Low 	High 	High 	High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for interpersonal conflict	High 	Low 	Moderate 	Low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Commitment to solution 	High 	Not applicable 	Moderate 	Moderate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	High 	High 	Moderate 	Low</a:t>
            </a:r>
            <a:b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cohesiveness</a:t>
            </a:r>
            <a:endParaRPr/>
          </a:p>
        </p:txBody>
      </p:sp>
      <p:cxnSp>
        <p:nvCxnSpPr>
          <p:cNvPr id="422" name="Google Shape;422;p46"/>
          <p:cNvCxnSpPr/>
          <p:nvPr/>
        </p:nvCxnSpPr>
        <p:spPr>
          <a:xfrm>
            <a:off x="838200" y="2209800"/>
            <a:ext cx="74676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23" name="Google Shape;423;p46"/>
          <p:cNvCxnSpPr/>
          <p:nvPr/>
        </p:nvCxnSpPr>
        <p:spPr>
          <a:xfrm>
            <a:off x="3657600" y="1676400"/>
            <a:ext cx="46482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24" name="Google Shape;42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715000"/>
            <a:ext cx="691515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458200" cy="16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3600"/>
              <a:buFont typeface="Tahoma"/>
              <a:buNone/>
            </a:pPr>
            <a:r>
              <a:rPr lang="en-US" sz="3600" b="0" i="0" u="non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  <a:t>After studying this chapter,</a:t>
            </a:r>
            <a:br>
              <a:rPr lang="en-US" sz="3600" b="0" i="0" u="non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0" i="0" u="non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  <a:t>you should be able to: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990600" y="1828800"/>
            <a:ext cx="7467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 startAt="7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the benefits and disadvantages of cohesive groups.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 startAt="7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the strengths and weaknesses of group decision making.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6600"/>
              </a:buClr>
              <a:buSzPts val="2400"/>
              <a:buFont typeface="Noto Sans Symbols"/>
              <a:buAutoNum type="arabicPeriod" startAt="7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Contrast the effectiveness of interacting, brainstorming, nominal and electronic meeting groups.</a:t>
            </a:r>
            <a:endParaRPr/>
          </a:p>
        </p:txBody>
      </p:sp>
      <p:sp>
        <p:nvSpPr>
          <p:cNvPr id="111" name="Google Shape;111;p17" descr="BKGD02"/>
          <p:cNvSpPr txBox="1"/>
          <p:nvPr/>
        </p:nvSpPr>
        <p:spPr>
          <a:xfrm rot="-5400000">
            <a:off x="-3086893" y="3085306"/>
            <a:ext cx="6859587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0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2743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 E A R N I N G    O B J E C T I V E S (cont’d)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Defining and Classifying Groups</a:t>
            </a:r>
            <a:endParaRPr/>
          </a:p>
        </p:txBody>
      </p:sp>
      <p:cxnSp>
        <p:nvCxnSpPr>
          <p:cNvPr id="119" name="Google Shape;119;p18"/>
          <p:cNvCxnSpPr/>
          <p:nvPr/>
        </p:nvCxnSpPr>
        <p:spPr>
          <a:xfrm>
            <a:off x="914400" y="3276600"/>
            <a:ext cx="7391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0" name="Google Shape;120;p18"/>
          <p:cNvSpPr txBox="1"/>
          <p:nvPr/>
        </p:nvSpPr>
        <p:spPr>
          <a:xfrm>
            <a:off x="838200" y="1295400"/>
            <a:ext cx="5943600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Group(s)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or more individuals interacting and interdependent, who have come together to achieve particular objectives.</a:t>
            </a: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914400" y="3581400"/>
            <a:ext cx="3505200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Formal Group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designated work group defined by the organization’s structure.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4648200" y="3581400"/>
            <a:ext cx="4267200" cy="246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Informal Group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group that is neither formally structured now organizationally determined; appears in response to the need for social contact.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Defining and Classifying Groups (cont’d)</a:t>
            </a:r>
            <a:endParaRPr/>
          </a:p>
        </p:txBody>
      </p:sp>
      <p:cxnSp>
        <p:nvCxnSpPr>
          <p:cNvPr id="130" name="Google Shape;130;p19"/>
          <p:cNvCxnSpPr/>
          <p:nvPr/>
        </p:nvCxnSpPr>
        <p:spPr>
          <a:xfrm>
            <a:off x="838200" y="3810000"/>
            <a:ext cx="32766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1" name="Google Shape;131;p19"/>
          <p:cNvCxnSpPr/>
          <p:nvPr/>
        </p:nvCxnSpPr>
        <p:spPr>
          <a:xfrm>
            <a:off x="4800600" y="3810000"/>
            <a:ext cx="3581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2" name="Google Shape;132;p19"/>
          <p:cNvSpPr txBox="1"/>
          <p:nvPr/>
        </p:nvSpPr>
        <p:spPr>
          <a:xfrm>
            <a:off x="914400" y="1371600"/>
            <a:ext cx="34290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 Group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group composed of the individuals who report directly to a given manager.</a:t>
            </a: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4648200" y="1387475"/>
            <a:ext cx="36576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Group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Those working together to complete a job or task.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914400" y="4114800"/>
            <a:ext cx="34290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Group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Those working together to attain a specific objective with which each is concerned.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4876800" y="4114800"/>
            <a:ext cx="3657600" cy="210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Friendship Group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Those brought together because they share one or more common characteristics.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People Join Groups</a:t>
            </a:r>
            <a:endParaRPr/>
          </a:p>
        </p:txBody>
      </p:sp>
      <p:pic>
        <p:nvPicPr>
          <p:cNvPr id="143" name="Google Shape;143;p20" descr="PE03616_"/>
          <p:cNvPicPr preferRelativeResize="0"/>
          <p:nvPr/>
        </p:nvPicPr>
        <p:blipFill rotWithShape="1">
          <a:blip r:embed="rId4">
            <a:alphaModFix/>
          </a:blip>
          <a:srcRect l="2638" t="2635" r="2639" b="2635"/>
          <a:stretch/>
        </p:blipFill>
        <p:spPr>
          <a:xfrm>
            <a:off x="4419600" y="2151062"/>
            <a:ext cx="3587750" cy="34877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35002" dir="2471156">
              <a:srgbClr val="DDDDDD"/>
            </a:outerShdw>
          </a:effectLst>
        </p:spPr>
      </p:pic>
      <p:sp>
        <p:nvSpPr>
          <p:cNvPr id="144" name="Google Shape;144;p20" descr="Chap01Bkgd03"/>
          <p:cNvSpPr txBox="1"/>
          <p:nvPr/>
        </p:nvSpPr>
        <p:spPr>
          <a:xfrm>
            <a:off x="1066800" y="1371600"/>
            <a:ext cx="3429000" cy="3352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173037" marR="0" lvl="0" indent="-17303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/>
          </a:p>
          <a:p>
            <a:pPr marL="173037" marR="0" lvl="0" indent="-17303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endParaRPr/>
          </a:p>
          <a:p>
            <a:pPr marL="173037" marR="0" lvl="0" indent="-17303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Self-esteem</a:t>
            </a:r>
            <a:endParaRPr/>
          </a:p>
          <a:p>
            <a:pPr marL="173037" marR="0" lvl="0" indent="-17303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Affiliation</a:t>
            </a:r>
            <a:endParaRPr/>
          </a:p>
          <a:p>
            <a:pPr marL="173037" marR="0" lvl="0" indent="-17303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/>
          </a:p>
          <a:p>
            <a:pPr marL="173037" marR="0" lvl="0" indent="-17303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 Achievement</a:t>
            </a:r>
            <a:endParaRPr/>
          </a:p>
        </p:txBody>
      </p:sp>
      <p:sp>
        <p:nvSpPr>
          <p:cNvPr id="145" name="Google Shape;145;p20" descr="BKGD02"/>
          <p:cNvSpPr txBox="1"/>
          <p:nvPr/>
        </p:nvSpPr>
        <p:spPr>
          <a:xfrm>
            <a:off x="7162800" y="6096000"/>
            <a:ext cx="1447800" cy="247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rgbClr val="B2B2B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X H I B I T  8–1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Five-Stage Model of Group Development</a:t>
            </a:r>
            <a:endParaRPr/>
          </a:p>
        </p:txBody>
      </p:sp>
      <p:pic>
        <p:nvPicPr>
          <p:cNvPr id="153" name="Google Shape;153;p21" descr="bd20205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4038600"/>
            <a:ext cx="3505200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1"/>
          <p:cNvCxnSpPr/>
          <p:nvPr/>
        </p:nvCxnSpPr>
        <p:spPr>
          <a:xfrm>
            <a:off x="914400" y="2667000"/>
            <a:ext cx="70104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5" name="Google Shape;155;p21"/>
          <p:cNvCxnSpPr/>
          <p:nvPr/>
        </p:nvCxnSpPr>
        <p:spPr>
          <a:xfrm>
            <a:off x="914400" y="4114800"/>
            <a:ext cx="49530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6" name="Google Shape;156;p21"/>
          <p:cNvSpPr txBox="1"/>
          <p:nvPr/>
        </p:nvSpPr>
        <p:spPr>
          <a:xfrm>
            <a:off x="914400" y="1295400"/>
            <a:ext cx="73152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Forming Stage</a:t>
            </a:r>
            <a:b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first stage in group development, characterized by much uncertainty.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914400" y="2774950"/>
            <a:ext cx="7315200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Storming Stage</a:t>
            </a:r>
            <a:b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second stage in group development, characterized by intragroup conflict.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914400" y="4191000"/>
            <a:ext cx="419100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Norming Stage</a:t>
            </a:r>
            <a:b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third stage in group development, characterized by close relationships and cohesiveness.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762000" y="6461125"/>
            <a:ext cx="33528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87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2005 Prentice Hall Inc. All rights reserved.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7848600" y="6461125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8–</a:t>
            </a:r>
            <a:fld id="{00000000-1234-1234-1234-123412341234}" type="slidenum">
              <a:rPr lang="en-US" sz="1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…Group Development (cont’d)</a:t>
            </a:r>
            <a:endParaRPr/>
          </a:p>
        </p:txBody>
      </p:sp>
      <p:cxnSp>
        <p:nvCxnSpPr>
          <p:cNvPr id="166" name="Google Shape;166;p22"/>
          <p:cNvCxnSpPr/>
          <p:nvPr/>
        </p:nvCxnSpPr>
        <p:spPr>
          <a:xfrm>
            <a:off x="914400" y="2895600"/>
            <a:ext cx="7239000" cy="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7" name="Google Shape;167;p22" descr="bd20185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3637" y="3657600"/>
            <a:ext cx="3484562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914400" y="1312862"/>
            <a:ext cx="7315200" cy="137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Performing Stage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fourth stage in group development, when the group is fully functional.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914400" y="3048000"/>
            <a:ext cx="4267200" cy="283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Adjourning Stage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final stage in group development for temporary groups, characterized by concern with wrapping up activities rather than performance.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zational Behavior 11e">
  <a:themeElements>
    <a:clrScheme name="Organizational Behavior 11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zational Behavior 11e">
  <a:themeElements>
    <a:clrScheme name="Organizational Behavior 11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1722</Words>
  <Application>Microsoft Office PowerPoint</Application>
  <PresentationFormat>On-screen Show (4:3)</PresentationFormat>
  <Paragraphs>256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Noto Sans Symbols</vt:lpstr>
      <vt:lpstr>Tahoma</vt:lpstr>
      <vt:lpstr>Times New Roman</vt:lpstr>
      <vt:lpstr>Organizational Behavior 11e</vt:lpstr>
      <vt:lpstr>1_Organizational Behavior 11e</vt:lpstr>
      <vt:lpstr>PowerPoint Presentation</vt:lpstr>
      <vt:lpstr>Chapter 8</vt:lpstr>
      <vt:lpstr>After studying this chapter, you should be able to:</vt:lpstr>
      <vt:lpstr>After studying this chapter, you should be able to:</vt:lpstr>
      <vt:lpstr>Defining and Classifying Groups</vt:lpstr>
      <vt:lpstr>Defining and Classifying Groups (cont’d)</vt:lpstr>
      <vt:lpstr>Why People Join Groups</vt:lpstr>
      <vt:lpstr>The Five-Stage Model of Group Development</vt:lpstr>
      <vt:lpstr>…Group Development (cont’d)</vt:lpstr>
      <vt:lpstr>Stages of Group Development</vt:lpstr>
      <vt:lpstr>An Alternative Model: Temporary Groups with Deadlines</vt:lpstr>
      <vt:lpstr>The Punctuated-Equilibrium Model</vt:lpstr>
      <vt:lpstr>Group Structure - Roles (cont’d)</vt:lpstr>
      <vt:lpstr>Group Structure - Roles (cont’d)</vt:lpstr>
      <vt:lpstr>Group Structure - Norms</vt:lpstr>
      <vt:lpstr>The Hawthorne Studies</vt:lpstr>
      <vt:lpstr>Group Structure - Norms (cont’d)</vt:lpstr>
      <vt:lpstr>Examples of Cards Used in Asch’s Study</vt:lpstr>
      <vt:lpstr>Group Structure - Norms (cont’d)</vt:lpstr>
      <vt:lpstr>Typology of Deviant Workplace Behavior</vt:lpstr>
      <vt:lpstr>Group Structure - Status</vt:lpstr>
      <vt:lpstr>Group Structure - Size</vt:lpstr>
      <vt:lpstr>Group Structure - Composition</vt:lpstr>
      <vt:lpstr>Group Structure - Cohesiveness</vt:lpstr>
      <vt:lpstr>Relationship Between Group Cohesiveness, Performance Norms, and Productivity</vt:lpstr>
      <vt:lpstr>PowerPoint Presentation</vt:lpstr>
      <vt:lpstr>Group Tasks</vt:lpstr>
      <vt:lpstr>Group Decision Making</vt:lpstr>
      <vt:lpstr>Group Decision Making (cont’d)</vt:lpstr>
      <vt:lpstr>Symptoms Of The Groupthink Phenomenon </vt:lpstr>
      <vt:lpstr>Group Decision-Making Techniques</vt:lpstr>
      <vt:lpstr>Group Decision-Making Techniques</vt:lpstr>
      <vt:lpstr>Evaluating Group Effectiveness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1</cp:revision>
  <dcterms:modified xsi:type="dcterms:W3CDTF">2023-08-11T08:36:29Z</dcterms:modified>
</cp:coreProperties>
</file>