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val="368982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5385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4542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5293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8029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9105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108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7994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238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8321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8583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087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6090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2034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9510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0481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1631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961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81388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529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5436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849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176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6506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8840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6860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912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035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79E59B-6F7D-4652-8D9C-2EF365696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7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EE4AD0-F93B-41C5-A846-505FA9C80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981075"/>
            <a:ext cx="2058987" cy="514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27738" cy="514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68BAF9-EB25-4E53-B65C-C1AC86241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5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2DB38B-CD87-4CDF-A2C2-952BF2717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59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D67060-2F9E-417F-BA7C-234499149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5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F7676F-11DC-41B5-A08C-F3E5AC1E3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39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8DBABF-0E25-40C4-8DB0-7BA4DD755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77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011CE8-B5D3-428C-B38A-739A65DFC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81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750D99-AFD4-4D4F-9D6E-03CDA957B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C25D9B-4A2C-4ECC-84E7-FE2677FB0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14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089113-9CEC-457E-8423-2496ECF86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3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2B8BCE-2B84-4ED0-B79C-A7989BA2E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8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F414B9-2094-4F90-ACB6-6C49261D9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2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401A4C-0772-42C9-A33D-3CF284965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92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981075"/>
            <a:ext cx="2058987" cy="514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27738" cy="514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EA8DB2-0843-4AED-BAB4-9AD80BBB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CCF21C-6A6C-42AB-A651-8B8DB6690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0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726915-80DB-4D55-8D98-85BADA03A0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A9D244-3D2F-4008-B3DA-E6DEE4582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2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87C07E-C9B0-4E33-9966-90485C784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AD7862-FDFD-4C8F-9DE1-EBD97D4C7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13514B-57B0-42C3-8F93-82B7E3020D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A72549-DC24-41BE-8D11-37C0B6DC17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81075"/>
            <a:ext cx="82280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F3411B38-3144-4D42-9D1B-23E6804199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835150" y="6497638"/>
            <a:ext cx="7092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GB" sz="1200">
                <a:solidFill>
                  <a:srgbClr val="FFFFFF"/>
                </a:solidFill>
              </a:rPr>
              <a:t>Mullins: </a:t>
            </a:r>
            <a:r>
              <a:rPr lang="en-GB" sz="1200" i="1">
                <a:solidFill>
                  <a:srgbClr val="FFFFFF"/>
                </a:solidFill>
              </a:rPr>
              <a:t>Management and Organisational Behaviour,</a:t>
            </a:r>
            <a:r>
              <a:rPr lang="en-GB" sz="1200">
                <a:solidFill>
                  <a:srgbClr val="FFFFFF"/>
                </a:solidFill>
              </a:rPr>
              <a:t> 7th edition © Pearson Education Limited 2005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295400" cy="360362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OHT 11.</a:t>
            </a:r>
            <a:fld id="{B35B9344-E387-45C7-ACE5-CACD30D0960A}" type="slidenum">
              <a:rPr lang="en-GB" b="1">
                <a:solidFill>
                  <a:srgbClr val="FFFFFF"/>
                </a:solidFill>
              </a:rPr>
              <a:pPr algn="ctr">
                <a:buClrTx/>
                <a:buFontTx/>
                <a:buNone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835150" y="6497638"/>
            <a:ext cx="70929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GB" sz="1200">
                <a:solidFill>
                  <a:srgbClr val="FFFFFF"/>
                </a:solidFill>
              </a:rPr>
              <a:t>Mullins: </a:t>
            </a:r>
            <a:r>
              <a:rPr lang="en-GB" sz="1200" i="1">
                <a:solidFill>
                  <a:srgbClr val="FFFFFF"/>
                </a:solidFill>
              </a:rPr>
              <a:t>Management and Organisational Behaviour,</a:t>
            </a:r>
            <a:r>
              <a:rPr lang="en-GB" sz="1200">
                <a:solidFill>
                  <a:srgbClr val="FFFFFF"/>
                </a:solidFill>
              </a:rPr>
              <a:t> 7th edition © Pearson Education Limited 2005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81075"/>
            <a:ext cx="82280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7137229F-C9F7-498A-BEB1-502A648200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b="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146685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08175" y="549275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513"/>
              </a:spcBef>
              <a:buClrTx/>
              <a:buFontTx/>
              <a:buNone/>
            </a:pPr>
            <a:r>
              <a:rPr lang="en-GB" sz="2400" b="1">
                <a:solidFill>
                  <a:srgbClr val="FFFF00"/>
                </a:solidFill>
              </a:rPr>
              <a:t>Management and Organisational Behaviour</a:t>
            </a:r>
          </a:p>
          <a:p>
            <a:pPr eaLnBrk="1" hangingPunct="1">
              <a:spcBef>
                <a:spcPts val="1263"/>
              </a:spcBef>
              <a:buClrTx/>
              <a:buFontTx/>
              <a:buNone/>
            </a:pPr>
            <a:r>
              <a:rPr lang="en-GB" sz="2000" b="1">
                <a:solidFill>
                  <a:srgbClr val="FFFF00"/>
                </a:solidFill>
              </a:rPr>
              <a:t>7th Edition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06588" y="3068638"/>
            <a:ext cx="6121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513"/>
              </a:spcBef>
              <a:buClrTx/>
              <a:buFontTx/>
              <a:buNone/>
            </a:pPr>
            <a:r>
              <a:rPr lang="en-GB" sz="2400" b="1">
                <a:solidFill>
                  <a:srgbClr val="FFFFFF"/>
                </a:solidFill>
              </a:rPr>
              <a:t>CHAPTER 11</a:t>
            </a:r>
          </a:p>
          <a:p>
            <a:pPr eaLnBrk="1" hangingPunct="1">
              <a:spcBef>
                <a:spcPts val="1763"/>
              </a:spcBef>
              <a:buClrTx/>
              <a:buFontTx/>
              <a:buNone/>
            </a:pPr>
            <a:r>
              <a:rPr lang="en-GB" sz="2800" b="1">
                <a:solidFill>
                  <a:srgbClr val="FFFFFF"/>
                </a:solidFill>
              </a:rPr>
              <a:t>The Process of Perception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The Gestalt school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13"/>
              </a:spcBef>
              <a:buClr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The Gestalt school produced a series of principles: </a:t>
            </a:r>
          </a:p>
          <a:p>
            <a:pPr eaLnBrk="1" hangingPunct="1">
              <a:lnSpc>
                <a:spcPct val="80000"/>
              </a:lnSpc>
              <a:spcBef>
                <a:spcPts val="613"/>
              </a:spcBef>
              <a:buClrTx/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Figure &amp; ground</a:t>
            </a:r>
            <a:r>
              <a:rPr lang="en-US" sz="2400">
                <a:solidFill>
                  <a:srgbClr val="FFFFFF"/>
                </a:solidFill>
              </a:rPr>
              <a:t> – figures are seen against a background</a:t>
            </a:r>
            <a:br>
              <a:rPr lang="en-US" sz="2400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Grouping</a:t>
            </a:r>
            <a:r>
              <a:rPr lang="en-US" sz="2400">
                <a:solidFill>
                  <a:srgbClr val="FFFFFF"/>
                </a:solidFill>
              </a:rPr>
              <a:t> – a tendency to organise patterns &amp; shapes instantly into meaningful grouping of patterns on the basis of their proximity or similarity</a:t>
            </a:r>
            <a:br>
              <a:rPr lang="en-US" sz="2400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Closure</a:t>
            </a:r>
            <a:r>
              <a:rPr lang="en-US" sz="2400">
                <a:solidFill>
                  <a:srgbClr val="FFFFFF"/>
                </a:solidFill>
              </a:rPr>
              <a:t> – the tendency to complete an incomplete picture, to mentally fill in the gaps and perceive a figure as a whole</a:t>
            </a:r>
          </a:p>
          <a:p>
            <a:pPr eaLnBrk="1" hangingPunct="1">
              <a:lnSpc>
                <a:spcPct val="80000"/>
              </a:lnSpc>
              <a:spcBef>
                <a:spcPts val="613"/>
              </a:spcBef>
              <a:buClr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Perceptual illusions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Our brains can be fooled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People make assumptions about things that go beyond the pure sensations our brain receives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Perceptual illusions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308850" y="404813"/>
            <a:ext cx="1509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38"/>
              </a:spcBef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Figure 11.9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Perceiving other people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The process of perception and the selection of stimuli can influence a manager’s relationships with other staff.</a:t>
            </a:r>
          </a:p>
          <a:p>
            <a:pPr eaLnBrk="1" hangingPunct="1">
              <a:spcBef>
                <a:spcPts val="613"/>
              </a:spcBef>
              <a:buClr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For example: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Tx/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Grouping – the way in which a manager may think of a group of staff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Figure &amp; ground – a manager may notice a new recruit &amp; set that person apart from the rest because of particular characteristics such as appearance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Closure – the degree to which unanimity is perceived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5288" y="457200"/>
            <a:ext cx="8291512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Perceiving other people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0772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A manager’s perception of the workforce will influence attitudes in dealing with people &amp; the style of managerial behaviour adopted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A manager’s approach to work &amp; others is likely to be conditioned by predispositions about people, human nature &amp; work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The perception of people’s performance can be affected by the organisation of stimuli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Transactional analysis (TA)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A popular way of explaining the dynamics of interpersonal communication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A theory which encompasses personality, perception, &amp; communication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Has been successfully used by organisations as a training &amp; development programme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FFFFFF"/>
                </a:solidFill>
              </a:rPr>
              <a:t>Has two underlying assumptions 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Transactional analysis (TA)</a:t>
            </a:r>
            <a:br>
              <a:rPr lang="en-GB" sz="2600" b="1">
                <a:solidFill>
                  <a:srgbClr val="FFFF00"/>
                </a:solidFill>
              </a:rPr>
            </a:br>
            <a:r>
              <a:rPr lang="en-GB" sz="2600" b="1">
                <a:solidFill>
                  <a:srgbClr val="FFFF00"/>
                </a:solidFill>
              </a:rPr>
              <a:t>underlying assumptions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800">
                <a:solidFill>
                  <a:srgbClr val="FFFFFF"/>
                </a:solidFill>
              </a:rPr>
              <a:t>All the events &amp; feelings experienced are stored within us &amp; can be replayed so we can re-experience events &amp; the feelings of all our past years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800">
                <a:solidFill>
                  <a:srgbClr val="FFFFFF"/>
                </a:solidFill>
              </a:rPr>
              <a:t>Personality is made up of three ego states that are revealed in distinct ways of behaviour (tone of voice, actions, etc.)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Ego states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077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FFFFFF"/>
                </a:solidFill>
              </a:rPr>
              <a:t>Child</a:t>
            </a:r>
            <a:r>
              <a:rPr lang="en-US" sz="2800">
                <a:solidFill>
                  <a:srgbClr val="FFFFFF"/>
                </a:solidFill>
              </a:rPr>
              <a:t> – behaviour that demonstrates the feelings we remember as a child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FFFFFF"/>
                </a:solidFill>
              </a:rPr>
              <a:t>Adult</a:t>
            </a:r>
            <a:r>
              <a:rPr lang="en-US" sz="2800">
                <a:solidFill>
                  <a:srgbClr val="FFFFFF"/>
                </a:solidFill>
              </a:rPr>
              <a:t> – behaviour which concerns our thought processes &amp; the processing of facts &amp; information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rgbClr val="FFFFFF"/>
                </a:solidFill>
              </a:rPr>
              <a:t>Parent</a:t>
            </a:r>
            <a:r>
              <a:rPr lang="en-US" sz="2800">
                <a:solidFill>
                  <a:srgbClr val="FFFFFF"/>
                </a:solidFill>
              </a:rPr>
              <a:t> – behaviour which concerns the attitudes, feelings, &amp; behaviour incorporated from external sources, primarily our parents 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spcBef>
                <a:spcPts val="513"/>
              </a:spcBef>
              <a:buClrTx/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Berne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Behaviour &amp; ego states </a:t>
            </a:r>
            <a:br>
              <a:rPr lang="en-GB" sz="2600" b="1">
                <a:solidFill>
                  <a:srgbClr val="FFFF00"/>
                </a:solidFill>
              </a:rPr>
            </a:br>
            <a:r>
              <a:rPr lang="en-GB" sz="2600" b="1">
                <a:solidFill>
                  <a:srgbClr val="FFFF00"/>
                </a:solidFill>
              </a:rPr>
              <a:t>examples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3830638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Continually advising &amp; criticising others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Analysing, dealing only with facts, distrusting own feelings 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Constantly clowning around or being consumed with anger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508625" y="2060575"/>
            <a:ext cx="28797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3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Parent</a:t>
            </a:r>
            <a:br>
              <a:rPr lang="en-US" sz="2400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Adult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/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/>
            </a:r>
            <a:br>
              <a:rPr lang="en-US" sz="2400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Times New Roman" panose="02020603050405020304" pitchFamily="18" charset="0"/>
              <a:buAutoNum type="arabicPeriod"/>
            </a:pPr>
            <a:r>
              <a:rPr lang="en-US" sz="2400">
                <a:solidFill>
                  <a:srgbClr val="FFFFFF"/>
                </a:solidFill>
              </a:rPr>
              <a:t>Child</a:t>
            </a:r>
          </a:p>
          <a:p>
            <a:pPr eaLnBrk="1" hangingPunct="1">
              <a:spcBef>
                <a:spcPts val="613"/>
              </a:spcBef>
              <a:buClrTx/>
              <a:buFontTx/>
              <a:buNone/>
            </a:pPr>
            <a:endParaRPr 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Selecting information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8597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Tx/>
              <a:buFontTx/>
              <a:buNone/>
            </a:pPr>
            <a:r>
              <a:rPr lang="en-GB" sz="2400" b="1">
                <a:solidFill>
                  <a:srgbClr val="FFFFFF"/>
                </a:solidFill>
              </a:rPr>
              <a:t>Verbal </a:t>
            </a:r>
            <a:r>
              <a:rPr lang="en-US" sz="2400">
                <a:solidFill>
                  <a:srgbClr val="FFFFFF"/>
                </a:solidFill>
              </a:rPr>
              <a:t>–</a:t>
            </a:r>
            <a:r>
              <a:rPr lang="en-GB" sz="2400">
                <a:solidFill>
                  <a:srgbClr val="FFFFFF"/>
                </a:solidFill>
              </a:rPr>
              <a:t> what is said</a:t>
            </a:r>
          </a:p>
          <a:p>
            <a:pPr eaLnBrk="1" hangingPunct="1">
              <a:spcBef>
                <a:spcPts val="613"/>
              </a:spcBef>
              <a:buClrTx/>
              <a:buFontTx/>
              <a:buNone/>
            </a:pPr>
            <a:endParaRPr lang="en-GB" sz="2400">
              <a:solidFill>
                <a:srgbClr val="FFFFFF"/>
              </a:solidFill>
            </a:endParaRPr>
          </a:p>
          <a:p>
            <a:pPr eaLnBrk="1" hangingPunct="1">
              <a:spcBef>
                <a:spcPts val="613"/>
              </a:spcBef>
              <a:buClrTx/>
              <a:buFontTx/>
              <a:buNone/>
            </a:pPr>
            <a:r>
              <a:rPr lang="en-GB" sz="2400" b="1">
                <a:solidFill>
                  <a:srgbClr val="FFFFFF"/>
                </a:solidFill>
              </a:rPr>
              <a:t>Non verbal</a:t>
            </a:r>
            <a:r>
              <a:rPr lang="en-GB" sz="2400">
                <a:solidFill>
                  <a:srgbClr val="FFFFFF"/>
                </a:solidFill>
              </a:rPr>
              <a:t> –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Bodily contact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Proximity to others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Posture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Head nods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Facial expression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Gestures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Direction of gazes,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Perception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The dynamic &amp; complex way in which individuals select information (stimuli) from the environment, interpret &amp; translate it so that a meaning is assigned that will result in a pattern of behaviour or thought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Distinguishing information according to Cook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8597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 b="1">
                <a:solidFill>
                  <a:srgbClr val="FFFFFF"/>
                </a:solidFill>
              </a:rPr>
              <a:t>Static information</a:t>
            </a:r>
            <a:r>
              <a:rPr lang="en-GB" sz="2800">
                <a:solidFill>
                  <a:srgbClr val="FFFFFF"/>
                </a:solidFill>
              </a:rPr>
              <a:t> – information that will not change during the encounter, for example, colour, gender, height, age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5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 b="1">
                <a:solidFill>
                  <a:srgbClr val="FFFFFF"/>
                </a:solidFill>
              </a:rPr>
              <a:t>Dynamic information</a:t>
            </a:r>
            <a:r>
              <a:rPr lang="en-GB" sz="2800">
                <a:solidFill>
                  <a:srgbClr val="FFFFFF"/>
                </a:solidFill>
              </a:rPr>
              <a:t> – information that is subject to change, for example, mood, posture, gestures and expressions</a:t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800">
                <a:solidFill>
                  <a:srgbClr val="FFFFFF"/>
                </a:solidFill>
              </a:rPr>
              <a:t/>
            </a:r>
            <a:br>
              <a:rPr lang="en-GB" sz="2800">
                <a:solidFill>
                  <a:srgbClr val="FFFFFF"/>
                </a:solidFill>
              </a:rPr>
            </a:br>
            <a:r>
              <a:rPr lang="en-GB" sz="2000">
                <a:solidFill>
                  <a:srgbClr val="FFFF00"/>
                </a:solidFill>
              </a:rPr>
              <a:t>Cook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Judgement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8597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13"/>
              </a:spcBef>
              <a:buClrTx/>
              <a:buFontTx/>
              <a:buNone/>
            </a:pPr>
            <a:r>
              <a:rPr lang="en-GB" sz="2400">
                <a:solidFill>
                  <a:srgbClr val="FFFFFF"/>
                </a:solidFill>
              </a:rPr>
              <a:t>Judgement of other people can be influenced by - </a:t>
            </a:r>
          </a:p>
          <a:p>
            <a:pPr eaLnBrk="1" hangingPunct="1">
              <a:spcBef>
                <a:spcPts val="613"/>
              </a:spcBef>
              <a:buClrTx/>
              <a:buFontTx/>
              <a:buNone/>
            </a:pPr>
            <a:endParaRPr lang="en-GB" sz="2400">
              <a:solidFill>
                <a:srgbClr val="FFFFFF"/>
              </a:solidFill>
            </a:endParaRP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Previous experiences &amp; learning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Inferences &amp; assumptions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What is known about the behaviour of others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Role or status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Occupation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Physical factors 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Body language</a:t>
            </a:r>
          </a:p>
          <a:p>
            <a:pPr eaLnBrk="1" hangingPunct="1">
              <a:spcBef>
                <a:spcPts val="6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FFFFFF"/>
                </a:solidFill>
              </a:rPr>
              <a:t>Invasions of own space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7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2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Body language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8597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Actions are more cogent than speech and humans rely heavily on body language to convey their true feelings &amp; meanings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Whilst body language may be a guide to personality, errors can arise if too much is inferred from a single message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Attribution theory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785971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Behaviour is determined by a combination of perceived internal &amp; external forces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2895600"/>
            <a:ext cx="39624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 b="1">
                <a:solidFill>
                  <a:srgbClr val="FFFFFF"/>
                </a:solidFill>
              </a:rPr>
              <a:t>Internal forces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e.g. personal attributes such as ability, skills, amount of effort &amp; fatigue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859338" y="2895600"/>
            <a:ext cx="3598862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 b="1">
                <a:solidFill>
                  <a:srgbClr val="FFFFFF"/>
                </a:solidFill>
              </a:rPr>
              <a:t>External forces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e.g. organisational rules &amp; policies, the manner of superiors, the weather,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Attribution theory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235825" y="404813"/>
            <a:ext cx="15827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38"/>
              </a:spcBef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Figure 11.13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8424863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Stereotyping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8313" y="1773238"/>
            <a:ext cx="78597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The tendency to ascribe positive or negative characteristics to others on the basis of general categorisations and perceived similarities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A means of simplifying the process of perception and making judgements of other people, instead of dealing with a range of complex and alternative stimuli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Common stereotypes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68313" y="1773238"/>
            <a:ext cx="78597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Common stereotypes may be based on –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Nationality 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Occupation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Age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Physical attributes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Education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Social status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Politics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Halo effect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28638" y="1773238"/>
            <a:ext cx="78597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A process whereby a person’s perception is formed on the basis of a single favourable trait or impression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Tends to shut out other relevant characteristics of a person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Rusty halo effect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28638" y="1773238"/>
            <a:ext cx="78597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Judgements made about a person are formed from the perception of negative characteristics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8313" y="7651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Perceptions as information processing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308850" y="404813"/>
            <a:ext cx="1509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38"/>
              </a:spcBef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Figure 11.1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7777162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8313" y="6207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Versions of what we see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308850" y="404813"/>
            <a:ext cx="1509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38"/>
              </a:spcBef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Figure 11.2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51326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Process of perceptual selection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The first process of perception is selection &amp; attention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The process of perceptual selection is based on internal factors &amp; external factors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Internal – relating to the state of the individual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External – the environment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68313" y="9810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Factors affecting an individual’s perceptual set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308850" y="404813"/>
            <a:ext cx="1509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38"/>
              </a:spcBef>
              <a:buClrTx/>
              <a:buFontTx/>
              <a:buNone/>
            </a:pPr>
            <a:r>
              <a:rPr lang="en-GB" b="1">
                <a:solidFill>
                  <a:srgbClr val="FFFFFF"/>
                </a:solidFill>
              </a:rPr>
              <a:t>Figure 11.3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424863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Importance of language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1916113"/>
            <a:ext cx="8077200" cy="403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FontTx/>
              <a:buNone/>
            </a:pPr>
            <a:r>
              <a:rPr lang="en-GB" sz="2800">
                <a:solidFill>
                  <a:srgbClr val="FFFFFF"/>
                </a:solidFill>
              </a:rPr>
              <a:t>Language: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Labels &amp; distinguishes our environment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Structures &amp; guides our thinking patterns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Is part of the culture we experience and learn to take for granted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Influences our relationships with others and with the environment</a:t>
            </a: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Reflects our experiences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Cultural differences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The way people interact is also subject to cultural differences and these can be misconstrued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  <a:p>
            <a:pPr eaLnBrk="1" hangingPunct="1">
              <a:spcBef>
                <a:spcPts val="713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FFFFFF"/>
                </a:solidFill>
              </a:rPr>
              <a:t>The ways in which words are used and assumptions made about shared understanding are dependent on a person’s culture and upbringing</a:t>
            </a:r>
          </a:p>
          <a:p>
            <a:pPr eaLnBrk="1" hangingPunct="1">
              <a:spcBef>
                <a:spcPts val="713"/>
              </a:spcBef>
              <a:buClrTx/>
              <a:buFontTx/>
              <a:buNone/>
            </a:pPr>
            <a:endParaRPr lang="en-GB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95288" y="620713"/>
            <a:ext cx="8291512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sz="2600" b="1">
                <a:solidFill>
                  <a:srgbClr val="FFFF00"/>
                </a:solidFill>
              </a:rPr>
              <a:t>Organisation &amp; the arrangement of stimuli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2057400"/>
            <a:ext cx="8077200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The </a:t>
            </a:r>
            <a:r>
              <a:rPr lang="en-US" sz="2800">
                <a:solidFill>
                  <a:srgbClr val="FFFF00"/>
                </a:solidFill>
              </a:rPr>
              <a:t>Gestalt </a:t>
            </a:r>
            <a:r>
              <a:rPr lang="en-US" sz="2800">
                <a:solidFill>
                  <a:srgbClr val="FFFFFF"/>
                </a:solidFill>
              </a:rPr>
              <a:t>school claimed that the process of perception is innately organised &amp; patterned</a:t>
            </a:r>
          </a:p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Gestalts claimed that the human brain acts like a dynamic, physical field in which interaction among elements is an intrinsic part</a:t>
            </a:r>
          </a:p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13"/>
              </a:spcBef>
              <a:buClrTx/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On-screen Show (4:3)</PresentationFormat>
  <Paragraphs>146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Times New Roman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modified xsi:type="dcterms:W3CDTF">2023-11-04T15:54:18Z</dcterms:modified>
</cp:coreProperties>
</file>