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95DAF8D-78F3-453E-9091-C7CE7C47327E}">
  <a:tblStyle styleId="{895DAF8D-78F3-453E-9091-C7CE7C47327E}"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2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1: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a:t>
            </a:fld>
            <a:endParaRPr/>
          </a:p>
        </p:txBody>
      </p:sp>
      <p:sp>
        <p:nvSpPr>
          <p:cNvPr id="74" name="Google Shape;7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5" name="Google Shape;75;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0: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10</a:t>
            </a:fld>
            <a:endParaRPr/>
          </a:p>
        </p:txBody>
      </p:sp>
      <p:sp>
        <p:nvSpPr>
          <p:cNvPr id="162" name="Google Shape;162;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3" name="Google Shape;163;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1: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11</a:t>
            </a:fld>
            <a:endParaRPr/>
          </a:p>
        </p:txBody>
      </p:sp>
      <p:sp>
        <p:nvSpPr>
          <p:cNvPr id="171" name="Google Shape;17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2" name="Google Shape;172;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14</a:t>
            </a:fld>
            <a:endParaRPr/>
          </a:p>
        </p:txBody>
      </p:sp>
      <p:sp>
        <p:nvSpPr>
          <p:cNvPr id="196" name="Google Shape;196;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7" name="Google Shape;197;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5: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15</a:t>
            </a:fld>
            <a:endParaRPr/>
          </a:p>
        </p:txBody>
      </p:sp>
      <p:sp>
        <p:nvSpPr>
          <p:cNvPr id="205" name="Google Shape;205;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6" name="Google Shape;206;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7: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17</a:t>
            </a:fld>
            <a:endParaRPr/>
          </a:p>
        </p:txBody>
      </p:sp>
      <p:sp>
        <p:nvSpPr>
          <p:cNvPr id="225" name="Google Shape;225;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6" name="Google Shape;226;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8: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18</a:t>
            </a:fld>
            <a:endParaRPr/>
          </a:p>
        </p:txBody>
      </p:sp>
      <p:sp>
        <p:nvSpPr>
          <p:cNvPr id="234" name="Google Shape;234;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5" name="Google Shape;235;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9: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19</a:t>
            </a:fld>
            <a:endParaRPr/>
          </a:p>
        </p:txBody>
      </p:sp>
      <p:sp>
        <p:nvSpPr>
          <p:cNvPr id="243" name="Google Shape;243;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4" name="Google Shape;244;p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a:t>
            </a:fld>
            <a:endParaRPr/>
          </a:p>
        </p:txBody>
      </p:sp>
      <p:sp>
        <p:nvSpPr>
          <p:cNvPr id="84" name="Google Shape;8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5" name="Google Shape;85;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2" name="Google Shape;252;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21: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21</a:t>
            </a:fld>
            <a:endParaRPr/>
          </a:p>
        </p:txBody>
      </p:sp>
      <p:sp>
        <p:nvSpPr>
          <p:cNvPr id="262" name="Google Shape;262;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3" name="Google Shape;263;p2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22: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22</a:t>
            </a:fld>
            <a:endParaRPr/>
          </a:p>
        </p:txBody>
      </p:sp>
      <p:sp>
        <p:nvSpPr>
          <p:cNvPr id="271" name="Google Shape;271;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72" name="Google Shape;272;p2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23: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23</a:t>
            </a:fld>
            <a:endParaRPr/>
          </a:p>
        </p:txBody>
      </p:sp>
      <p:sp>
        <p:nvSpPr>
          <p:cNvPr id="281" name="Google Shape;281;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82" name="Google Shape;282;p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2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24</a:t>
            </a:fld>
            <a:endParaRPr/>
          </a:p>
        </p:txBody>
      </p:sp>
      <p:sp>
        <p:nvSpPr>
          <p:cNvPr id="290" name="Google Shape;290;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91" name="Google Shape;291;p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25: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25</a:t>
            </a:fld>
            <a:endParaRPr/>
          </a:p>
        </p:txBody>
      </p:sp>
      <p:sp>
        <p:nvSpPr>
          <p:cNvPr id="302" name="Google Shape;302;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03" name="Google Shape;303;p2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26: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26</a:t>
            </a:fld>
            <a:endParaRPr/>
          </a:p>
        </p:txBody>
      </p:sp>
      <p:sp>
        <p:nvSpPr>
          <p:cNvPr id="312" name="Google Shape;312;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13" name="Google Shape;313;p2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27: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27</a:t>
            </a:fld>
            <a:endParaRPr/>
          </a:p>
        </p:txBody>
      </p:sp>
      <p:sp>
        <p:nvSpPr>
          <p:cNvPr id="321" name="Google Shape;321;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22" name="Google Shape;322;p2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28: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28</a:t>
            </a:fld>
            <a:endParaRPr/>
          </a:p>
        </p:txBody>
      </p:sp>
      <p:sp>
        <p:nvSpPr>
          <p:cNvPr id="330" name="Google Shape;330;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31" name="Google Shape;331;p2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p29: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29</a:t>
            </a:fld>
            <a:endParaRPr/>
          </a:p>
        </p:txBody>
      </p:sp>
      <p:sp>
        <p:nvSpPr>
          <p:cNvPr id="339" name="Google Shape;339;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40" name="Google Shape;340;p2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3</a:t>
            </a:fld>
            <a:endParaRPr/>
          </a:p>
        </p:txBody>
      </p:sp>
      <p:sp>
        <p:nvSpPr>
          <p:cNvPr id="95" name="Google Shape;9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6" name="Google Shape;96;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8" name="Google Shape;348;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31: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31</a:t>
            </a:fld>
            <a:endParaRPr/>
          </a:p>
        </p:txBody>
      </p:sp>
      <p:sp>
        <p:nvSpPr>
          <p:cNvPr id="356" name="Google Shape;356;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57" name="Google Shape;357;p3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p32: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32</a:t>
            </a:fld>
            <a:endParaRPr/>
          </a:p>
        </p:txBody>
      </p:sp>
      <p:sp>
        <p:nvSpPr>
          <p:cNvPr id="367" name="Google Shape;367;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68" name="Google Shape;368;p3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6" name="Google Shape;376;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p3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34</a:t>
            </a:fld>
            <a:endParaRPr/>
          </a:p>
        </p:txBody>
      </p:sp>
      <p:sp>
        <p:nvSpPr>
          <p:cNvPr id="384" name="Google Shape;384;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85" name="Google Shape;385;p3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p35: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35</a:t>
            </a:fld>
            <a:endParaRPr/>
          </a:p>
        </p:txBody>
      </p:sp>
      <p:sp>
        <p:nvSpPr>
          <p:cNvPr id="393" name="Google Shape;393;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94" name="Google Shape;394;p3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p36: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36</a:t>
            </a:fld>
            <a:endParaRPr/>
          </a:p>
        </p:txBody>
      </p:sp>
      <p:sp>
        <p:nvSpPr>
          <p:cNvPr id="405" name="Google Shape;405;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06" name="Google Shape;406;p3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p37: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37</a:t>
            </a:fld>
            <a:endParaRPr/>
          </a:p>
        </p:txBody>
      </p:sp>
      <p:sp>
        <p:nvSpPr>
          <p:cNvPr id="414" name="Google Shape;414;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15" name="Google Shape;415;p3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38: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38</a:t>
            </a:fld>
            <a:endParaRPr/>
          </a:p>
        </p:txBody>
      </p:sp>
      <p:sp>
        <p:nvSpPr>
          <p:cNvPr id="425" name="Google Shape;425;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26" name="Google Shape;426;p3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Google Shape;433;p39: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39</a:t>
            </a:fld>
            <a:endParaRPr/>
          </a:p>
        </p:txBody>
      </p:sp>
      <p:sp>
        <p:nvSpPr>
          <p:cNvPr id="434" name="Google Shape;434;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35" name="Google Shape;435;p3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a:t>
            </a:fld>
            <a:endParaRPr/>
          </a:p>
        </p:txBody>
      </p:sp>
      <p:sp>
        <p:nvSpPr>
          <p:cNvPr id="104" name="Google Shape;104;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5" name="Google Shape;10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p40: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40</a:t>
            </a:fld>
            <a:endParaRPr/>
          </a:p>
        </p:txBody>
      </p:sp>
      <p:sp>
        <p:nvSpPr>
          <p:cNvPr id="445" name="Google Shape;445;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46" name="Google Shape;446;p4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Google Shape;453;p41: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41</a:t>
            </a:fld>
            <a:endParaRPr/>
          </a:p>
        </p:txBody>
      </p:sp>
      <p:sp>
        <p:nvSpPr>
          <p:cNvPr id="454" name="Google Shape;454;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55" name="Google Shape;455;p4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Google Shape;462;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3" name="Google Shape;463;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p43: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43</a:t>
            </a:fld>
            <a:endParaRPr/>
          </a:p>
        </p:txBody>
      </p:sp>
      <p:sp>
        <p:nvSpPr>
          <p:cNvPr id="471" name="Google Shape;471;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72" name="Google Shape;472;p4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4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44</a:t>
            </a:fld>
            <a:endParaRPr/>
          </a:p>
        </p:txBody>
      </p:sp>
      <p:sp>
        <p:nvSpPr>
          <p:cNvPr id="480" name="Google Shape;480;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81" name="Google Shape;481;p4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Google Shape;488;p45: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45</a:t>
            </a:fld>
            <a:endParaRPr/>
          </a:p>
        </p:txBody>
      </p:sp>
      <p:sp>
        <p:nvSpPr>
          <p:cNvPr id="489" name="Google Shape;489;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90" name="Google Shape;490;p4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6"/>
        <p:cNvGrpSpPr/>
        <p:nvPr/>
      </p:nvGrpSpPr>
      <p:grpSpPr>
        <a:xfrm>
          <a:off x="0" y="0"/>
          <a:ext cx="0" cy="0"/>
          <a:chOff x="0" y="0"/>
          <a:chExt cx="0" cy="0"/>
        </a:xfrm>
      </p:grpSpPr>
      <p:sp>
        <p:nvSpPr>
          <p:cNvPr id="497" name="Google Shape;497;p46: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46</a:t>
            </a:fld>
            <a:endParaRPr/>
          </a:p>
        </p:txBody>
      </p:sp>
      <p:sp>
        <p:nvSpPr>
          <p:cNvPr id="498" name="Google Shape;498;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99" name="Google Shape;499;p4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7" name="Google Shape;507;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p48: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48</a:t>
            </a:fld>
            <a:endParaRPr/>
          </a:p>
        </p:txBody>
      </p:sp>
      <p:sp>
        <p:nvSpPr>
          <p:cNvPr id="515" name="Google Shape;515;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16" name="Google Shape;516;p4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3"/>
        <p:cNvGrpSpPr/>
        <p:nvPr/>
      </p:nvGrpSpPr>
      <p:grpSpPr>
        <a:xfrm>
          <a:off x="0" y="0"/>
          <a:ext cx="0" cy="0"/>
          <a:chOff x="0" y="0"/>
          <a:chExt cx="0" cy="0"/>
        </a:xfrm>
      </p:grpSpPr>
      <p:sp>
        <p:nvSpPr>
          <p:cNvPr id="524" name="Google Shape;524;p49: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49</a:t>
            </a:fld>
            <a:endParaRPr/>
          </a:p>
        </p:txBody>
      </p:sp>
      <p:sp>
        <p:nvSpPr>
          <p:cNvPr id="525" name="Google Shape;525;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26" name="Google Shape;526;p4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5: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5</a:t>
            </a:fld>
            <a:endParaRPr/>
          </a:p>
        </p:txBody>
      </p:sp>
      <p:sp>
        <p:nvSpPr>
          <p:cNvPr id="114" name="Google Shape;11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5" name="Google Shape;115;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p50: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50</a:t>
            </a:fld>
            <a:endParaRPr/>
          </a:p>
        </p:txBody>
      </p:sp>
      <p:sp>
        <p:nvSpPr>
          <p:cNvPr id="537" name="Google Shape;537;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38" name="Google Shape;538;p5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6: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6</a:t>
            </a:fld>
            <a:endParaRPr/>
          </a:p>
        </p:txBody>
      </p:sp>
      <p:sp>
        <p:nvSpPr>
          <p:cNvPr id="124" name="Google Shape;124;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5" name="Google Shape;125;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7</a:t>
            </a:fld>
            <a:endParaRPr/>
          </a:p>
        </p:txBody>
      </p:sp>
      <p:sp>
        <p:nvSpPr>
          <p:cNvPr id="134" name="Google Shape;13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5" name="Google Shape;135;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8: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8</a:t>
            </a:fld>
            <a:endParaRPr/>
          </a:p>
        </p:txBody>
      </p:sp>
      <p:sp>
        <p:nvSpPr>
          <p:cNvPr id="144" name="Google Shape;144;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5" name="Google Shape;145;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9: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9</a:t>
            </a:fld>
            <a:endParaRPr/>
          </a:p>
        </p:txBody>
      </p:sp>
      <p:sp>
        <p:nvSpPr>
          <p:cNvPr id="153" name="Google Shape;15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4" name="Google Shape;154;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560"/>
              </a:spcBef>
              <a:spcAft>
                <a:spcPts val="0"/>
              </a:spcAft>
              <a:buSzPts val="2800"/>
              <a:buFont typeface="Arial"/>
              <a:buNone/>
              <a:defRPr/>
            </a:lvl1pPr>
            <a:lvl2pPr lvl="1" algn="ctr">
              <a:spcBef>
                <a:spcPts val="480"/>
              </a:spcBef>
              <a:spcAft>
                <a:spcPts val="0"/>
              </a:spcAft>
              <a:buSzPts val="2400"/>
              <a:buNone/>
              <a:defRPr/>
            </a:lvl2pPr>
            <a:lvl3pPr lvl="2" algn="ctr">
              <a:spcBef>
                <a:spcPts val="400"/>
              </a:spcBef>
              <a:spcAft>
                <a:spcPts val="0"/>
              </a:spcAft>
              <a:buSzPts val="1500"/>
              <a:buNone/>
              <a:defRPr/>
            </a:lvl3pPr>
            <a:lvl4pPr lvl="3" algn="ctr">
              <a:spcBef>
                <a:spcPts val="400"/>
              </a:spcBef>
              <a:spcAft>
                <a:spcPts val="0"/>
              </a:spcAft>
              <a:buSzPts val="2000"/>
              <a:buFont typeface="Arial"/>
              <a:buNone/>
              <a:defRPr/>
            </a:lvl4pPr>
            <a:lvl5pPr lvl="4" algn="ctr">
              <a:spcBef>
                <a:spcPts val="400"/>
              </a:spcBef>
              <a:spcAft>
                <a:spcPts val="0"/>
              </a:spcAft>
              <a:buSzPts val="2000"/>
              <a:buFont typeface="Arial"/>
              <a:buNone/>
              <a:defRPr/>
            </a:lvl5pPr>
            <a:lvl6pPr lvl="5" algn="ctr">
              <a:spcBef>
                <a:spcPts val="400"/>
              </a:spcBef>
              <a:spcAft>
                <a:spcPts val="0"/>
              </a:spcAft>
              <a:buSzPts val="2000"/>
              <a:buFont typeface="Arial"/>
              <a:buNone/>
              <a:defRPr/>
            </a:lvl6pPr>
            <a:lvl7pPr lvl="6" algn="ctr">
              <a:spcBef>
                <a:spcPts val="400"/>
              </a:spcBef>
              <a:spcAft>
                <a:spcPts val="0"/>
              </a:spcAft>
              <a:buSzPts val="2000"/>
              <a:buFont typeface="Arial"/>
              <a:buNone/>
              <a:defRPr/>
            </a:lvl7pPr>
            <a:lvl8pPr lvl="7" algn="ctr">
              <a:spcBef>
                <a:spcPts val="400"/>
              </a:spcBef>
              <a:spcAft>
                <a:spcPts val="0"/>
              </a:spcAft>
              <a:buSzPts val="2000"/>
              <a:buFont typeface="Arial"/>
              <a:buNone/>
              <a:defRPr/>
            </a:lvl8pPr>
            <a:lvl9pPr lvl="8" algn="ctr">
              <a:spcBef>
                <a:spcPts val="400"/>
              </a:spcBef>
              <a:spcAft>
                <a:spcPts val="0"/>
              </a:spcAft>
              <a:buSzPts val="2000"/>
              <a:buFont typeface="Arial"/>
              <a:buNone/>
              <a:defRPr/>
            </a:lvl9pPr>
          </a:lstStyle>
          <a:p>
            <a:endParaRPr/>
          </a:p>
        </p:txBody>
      </p:sp>
      <p:sp>
        <p:nvSpPr>
          <p:cNvPr id="17" name="Google Shape;17;p2"/>
          <p:cNvSpPr txBox="1">
            <a:spLocks noGrp="1"/>
          </p:cNvSpPr>
          <p:nvPr>
            <p:ph type="ftr" idx="11"/>
          </p:nvPr>
        </p:nvSpPr>
        <p:spPr>
          <a:xfrm>
            <a:off x="533400" y="6248400"/>
            <a:ext cx="5334000" cy="457200"/>
          </a:xfrm>
          <a:prstGeom prst="rect">
            <a:avLst/>
          </a:prstGeom>
          <a:noFill/>
          <a:ln>
            <a:noFill/>
          </a:ln>
        </p:spPr>
        <p:txBody>
          <a:bodyPr spcFirstLastPara="1" wrap="square" lIns="0" tIns="45700" rIns="0" bIns="45700" anchor="b" anchorCtr="0">
            <a:noAutofit/>
          </a:bodyPr>
          <a:lstStyle>
            <a:lvl1pPr lvl="0" algn="l">
              <a:lnSpc>
                <a:spcPct val="100000"/>
              </a:lnSpc>
              <a:spcBef>
                <a:spcPts val="0"/>
              </a:spcBef>
              <a:spcAft>
                <a:spcPts val="0"/>
              </a:spcAft>
              <a:buSzPts val="1400"/>
              <a:buNone/>
              <a:defRPr sz="1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6400800" y="6172200"/>
            <a:ext cx="2209800" cy="457200"/>
          </a:xfrm>
          <a:prstGeom prst="rect">
            <a:avLst/>
          </a:prstGeom>
          <a:noFill/>
          <a:ln>
            <a:noFill/>
          </a:ln>
        </p:spPr>
        <p:txBody>
          <a:bodyPr spcFirstLastPara="1" wrap="square" lIns="0" tIns="45700" rIns="0" bIns="45700" anchor="b" anchorCtr="0">
            <a:noAutofit/>
          </a:bodyPr>
          <a:lstStyle>
            <a:lvl1pPr marL="0" marR="0" lvl="0" indent="0" algn="r">
              <a:lnSpc>
                <a:spcPct val="100000"/>
              </a:lnSpc>
              <a:spcBef>
                <a:spcPts val="0"/>
              </a:spcBef>
              <a:spcAft>
                <a:spcPts val="0"/>
              </a:spcAft>
              <a:buClr>
                <a:schemeClr val="dk1"/>
              </a:buClr>
              <a:buSzPts val="1000"/>
              <a:buFont typeface="Arial"/>
              <a:buNone/>
              <a:defRPr sz="1000" b="1"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000"/>
              <a:buFont typeface="Arial"/>
              <a:buNone/>
              <a:defRPr sz="10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000"/>
              <a:buFont typeface="Arial"/>
              <a:buNone/>
              <a:defRPr sz="10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000"/>
              <a:buFont typeface="Arial"/>
              <a:buNone/>
              <a:defRPr sz="10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000"/>
              <a:buFont typeface="Arial"/>
              <a:buNone/>
              <a:defRPr sz="10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000"/>
              <a:buFont typeface="Arial"/>
              <a:buNone/>
              <a:defRPr sz="10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000"/>
              <a:buFont typeface="Arial"/>
              <a:buNone/>
              <a:defRPr sz="10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000"/>
              <a:buFont typeface="Arial"/>
              <a:buNone/>
              <a:defRPr sz="10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000"/>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r>
              <a:rPr lang="en-US"/>
              <a:t>13–</a:t>
            </a:r>
            <a:fld id="{00000000-1234-1234-1234-123412341234}" type="slidenum">
              <a:rPr lang="en-US"/>
              <a:t>‹#›</a:t>
            </a:fld>
            <a:endParaRP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9"/>
        <p:cNvGrpSpPr/>
        <p:nvPr/>
      </p:nvGrpSpPr>
      <p:grpSpPr>
        <a:xfrm>
          <a:off x="0" y="0"/>
          <a:ext cx="0" cy="0"/>
          <a:chOff x="0" y="0"/>
          <a:chExt cx="0" cy="0"/>
        </a:xfrm>
      </p:grpSpPr>
      <p:sp>
        <p:nvSpPr>
          <p:cNvPr id="60" name="Google Shape;6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SzPts val="2400"/>
              <a:buFont typeface="Arial"/>
              <a:buNone/>
              <a:defRPr sz="24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350"/>
              <a:buNone/>
              <a:defRPr sz="1800" b="1"/>
            </a:lvl3pPr>
            <a:lvl4pPr marL="1828800" lvl="3" indent="-228600" algn="l">
              <a:spcBef>
                <a:spcPts val="320"/>
              </a:spcBef>
              <a:spcAft>
                <a:spcPts val="0"/>
              </a:spcAft>
              <a:buSzPts val="1600"/>
              <a:buFont typeface="Arial"/>
              <a:buNone/>
              <a:defRPr sz="1600" b="1"/>
            </a:lvl4pPr>
            <a:lvl5pPr marL="2286000" lvl="4" indent="-228600" algn="l">
              <a:spcBef>
                <a:spcPts val="320"/>
              </a:spcBef>
              <a:spcAft>
                <a:spcPts val="0"/>
              </a:spcAft>
              <a:buSzPts val="1600"/>
              <a:buFont typeface="Arial"/>
              <a:buNone/>
              <a:defRPr sz="1600" b="1"/>
            </a:lvl5pPr>
            <a:lvl6pPr marL="2743200" lvl="5" indent="-228600" algn="l">
              <a:spcBef>
                <a:spcPts val="320"/>
              </a:spcBef>
              <a:spcAft>
                <a:spcPts val="0"/>
              </a:spcAft>
              <a:buSzPts val="1600"/>
              <a:buFont typeface="Arial"/>
              <a:buNone/>
              <a:defRPr sz="1600" b="1"/>
            </a:lvl6pPr>
            <a:lvl7pPr marL="3200400" lvl="6" indent="-228600" algn="l">
              <a:spcBef>
                <a:spcPts val="320"/>
              </a:spcBef>
              <a:spcAft>
                <a:spcPts val="0"/>
              </a:spcAft>
              <a:buSzPts val="1600"/>
              <a:buFont typeface="Arial"/>
              <a:buNone/>
              <a:defRPr sz="1600" b="1"/>
            </a:lvl7pPr>
            <a:lvl8pPr marL="3657600" lvl="7" indent="-228600" algn="l">
              <a:spcBef>
                <a:spcPts val="320"/>
              </a:spcBef>
              <a:spcAft>
                <a:spcPts val="0"/>
              </a:spcAft>
              <a:buSzPts val="1600"/>
              <a:buFont typeface="Arial"/>
              <a:buNone/>
              <a:defRPr sz="1600" b="1"/>
            </a:lvl8pPr>
            <a:lvl9pPr marL="4114800" lvl="8" indent="-228600" algn="l">
              <a:spcBef>
                <a:spcPts val="320"/>
              </a:spcBef>
              <a:spcAft>
                <a:spcPts val="0"/>
              </a:spcAft>
              <a:buSzPts val="1600"/>
              <a:buFont typeface="Arial"/>
              <a:buNone/>
              <a:defRPr sz="1600" b="1"/>
            </a:lvl9pPr>
          </a:lstStyle>
          <a:p>
            <a:endParaRPr/>
          </a:p>
        </p:txBody>
      </p:sp>
      <p:sp>
        <p:nvSpPr>
          <p:cNvPr id="62" name="Google Shape;62;p1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Font typeface="Arial"/>
              <a:buChar char="•"/>
              <a:defRPr sz="2400"/>
            </a:lvl1pPr>
            <a:lvl2pPr marL="914400" lvl="1" indent="-355600" algn="l">
              <a:spcBef>
                <a:spcPts val="400"/>
              </a:spcBef>
              <a:spcAft>
                <a:spcPts val="0"/>
              </a:spcAft>
              <a:buSzPts val="2000"/>
              <a:buChar char="⮚"/>
              <a:defRPr sz="2000"/>
            </a:lvl2pPr>
            <a:lvl3pPr marL="1371600" lvl="2" indent="-314325" algn="l">
              <a:spcBef>
                <a:spcPts val="360"/>
              </a:spcBef>
              <a:spcAft>
                <a:spcPts val="0"/>
              </a:spcAft>
              <a:buSzPts val="1350"/>
              <a:buChar char="❖"/>
              <a:defRPr sz="1800"/>
            </a:lvl3pPr>
            <a:lvl4pPr marL="1828800" lvl="3" indent="-330200" algn="l">
              <a:spcBef>
                <a:spcPts val="320"/>
              </a:spcBef>
              <a:spcAft>
                <a:spcPts val="0"/>
              </a:spcAft>
              <a:buSzPts val="1600"/>
              <a:buFont typeface="Arial"/>
              <a:buChar char="–"/>
              <a:defRPr sz="1600"/>
            </a:lvl4pPr>
            <a:lvl5pPr marL="2286000" lvl="4" indent="-330200" algn="l">
              <a:spcBef>
                <a:spcPts val="320"/>
              </a:spcBef>
              <a:spcAft>
                <a:spcPts val="0"/>
              </a:spcAft>
              <a:buSzPts val="1600"/>
              <a:buFont typeface="Arial"/>
              <a:buChar char="•"/>
              <a:defRPr sz="1600"/>
            </a:lvl5pPr>
            <a:lvl6pPr marL="2743200" lvl="5" indent="-330200" algn="l">
              <a:spcBef>
                <a:spcPts val="320"/>
              </a:spcBef>
              <a:spcAft>
                <a:spcPts val="0"/>
              </a:spcAft>
              <a:buSzPts val="1600"/>
              <a:buFont typeface="Arial"/>
              <a:buChar char="•"/>
              <a:defRPr sz="1600"/>
            </a:lvl6pPr>
            <a:lvl7pPr marL="3200400" lvl="6" indent="-330200" algn="l">
              <a:spcBef>
                <a:spcPts val="320"/>
              </a:spcBef>
              <a:spcAft>
                <a:spcPts val="0"/>
              </a:spcAft>
              <a:buSzPts val="1600"/>
              <a:buFont typeface="Arial"/>
              <a:buChar char="•"/>
              <a:defRPr sz="1600"/>
            </a:lvl7pPr>
            <a:lvl8pPr marL="3657600" lvl="7" indent="-330200" algn="l">
              <a:spcBef>
                <a:spcPts val="320"/>
              </a:spcBef>
              <a:spcAft>
                <a:spcPts val="0"/>
              </a:spcAft>
              <a:buSzPts val="1600"/>
              <a:buFont typeface="Arial"/>
              <a:buChar char="•"/>
              <a:defRPr sz="1600"/>
            </a:lvl8pPr>
            <a:lvl9pPr marL="4114800" lvl="8" indent="-330200" algn="l">
              <a:spcBef>
                <a:spcPts val="320"/>
              </a:spcBef>
              <a:spcAft>
                <a:spcPts val="0"/>
              </a:spcAft>
              <a:buSzPts val="1600"/>
              <a:buFont typeface="Arial"/>
              <a:buChar char="•"/>
              <a:defRPr sz="1600"/>
            </a:lvl9pPr>
          </a:lstStyle>
          <a:p>
            <a:endParaRPr/>
          </a:p>
        </p:txBody>
      </p:sp>
      <p:sp>
        <p:nvSpPr>
          <p:cNvPr id="63" name="Google Shape;63;p1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SzPts val="2400"/>
              <a:buFont typeface="Arial"/>
              <a:buNone/>
              <a:defRPr sz="24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350"/>
              <a:buNone/>
              <a:defRPr sz="1800" b="1"/>
            </a:lvl3pPr>
            <a:lvl4pPr marL="1828800" lvl="3" indent="-228600" algn="l">
              <a:spcBef>
                <a:spcPts val="320"/>
              </a:spcBef>
              <a:spcAft>
                <a:spcPts val="0"/>
              </a:spcAft>
              <a:buSzPts val="1600"/>
              <a:buFont typeface="Arial"/>
              <a:buNone/>
              <a:defRPr sz="1600" b="1"/>
            </a:lvl4pPr>
            <a:lvl5pPr marL="2286000" lvl="4" indent="-228600" algn="l">
              <a:spcBef>
                <a:spcPts val="320"/>
              </a:spcBef>
              <a:spcAft>
                <a:spcPts val="0"/>
              </a:spcAft>
              <a:buSzPts val="1600"/>
              <a:buFont typeface="Arial"/>
              <a:buNone/>
              <a:defRPr sz="1600" b="1"/>
            </a:lvl5pPr>
            <a:lvl6pPr marL="2743200" lvl="5" indent="-228600" algn="l">
              <a:spcBef>
                <a:spcPts val="320"/>
              </a:spcBef>
              <a:spcAft>
                <a:spcPts val="0"/>
              </a:spcAft>
              <a:buSzPts val="1600"/>
              <a:buFont typeface="Arial"/>
              <a:buNone/>
              <a:defRPr sz="1600" b="1"/>
            </a:lvl6pPr>
            <a:lvl7pPr marL="3200400" lvl="6" indent="-228600" algn="l">
              <a:spcBef>
                <a:spcPts val="320"/>
              </a:spcBef>
              <a:spcAft>
                <a:spcPts val="0"/>
              </a:spcAft>
              <a:buSzPts val="1600"/>
              <a:buFont typeface="Arial"/>
              <a:buNone/>
              <a:defRPr sz="1600" b="1"/>
            </a:lvl7pPr>
            <a:lvl8pPr marL="3657600" lvl="7" indent="-228600" algn="l">
              <a:spcBef>
                <a:spcPts val="320"/>
              </a:spcBef>
              <a:spcAft>
                <a:spcPts val="0"/>
              </a:spcAft>
              <a:buSzPts val="1600"/>
              <a:buFont typeface="Arial"/>
              <a:buNone/>
              <a:defRPr sz="1600" b="1"/>
            </a:lvl8pPr>
            <a:lvl9pPr marL="4114800" lvl="8" indent="-228600" algn="l">
              <a:spcBef>
                <a:spcPts val="320"/>
              </a:spcBef>
              <a:spcAft>
                <a:spcPts val="0"/>
              </a:spcAft>
              <a:buSzPts val="1600"/>
              <a:buFont typeface="Arial"/>
              <a:buNone/>
              <a:defRPr sz="1600" b="1"/>
            </a:lvl9pPr>
          </a:lstStyle>
          <a:p>
            <a:endParaRPr/>
          </a:p>
        </p:txBody>
      </p:sp>
      <p:sp>
        <p:nvSpPr>
          <p:cNvPr id="64" name="Google Shape;64;p11"/>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Font typeface="Arial"/>
              <a:buChar char="•"/>
              <a:defRPr sz="2400"/>
            </a:lvl1pPr>
            <a:lvl2pPr marL="914400" lvl="1" indent="-355600" algn="l">
              <a:spcBef>
                <a:spcPts val="400"/>
              </a:spcBef>
              <a:spcAft>
                <a:spcPts val="0"/>
              </a:spcAft>
              <a:buSzPts val="2000"/>
              <a:buChar char="⮚"/>
              <a:defRPr sz="2000"/>
            </a:lvl2pPr>
            <a:lvl3pPr marL="1371600" lvl="2" indent="-314325" algn="l">
              <a:spcBef>
                <a:spcPts val="360"/>
              </a:spcBef>
              <a:spcAft>
                <a:spcPts val="0"/>
              </a:spcAft>
              <a:buSzPts val="1350"/>
              <a:buChar char="❖"/>
              <a:defRPr sz="1800"/>
            </a:lvl3pPr>
            <a:lvl4pPr marL="1828800" lvl="3" indent="-330200" algn="l">
              <a:spcBef>
                <a:spcPts val="320"/>
              </a:spcBef>
              <a:spcAft>
                <a:spcPts val="0"/>
              </a:spcAft>
              <a:buSzPts val="1600"/>
              <a:buFont typeface="Arial"/>
              <a:buChar char="–"/>
              <a:defRPr sz="1600"/>
            </a:lvl4pPr>
            <a:lvl5pPr marL="2286000" lvl="4" indent="-330200" algn="l">
              <a:spcBef>
                <a:spcPts val="320"/>
              </a:spcBef>
              <a:spcAft>
                <a:spcPts val="0"/>
              </a:spcAft>
              <a:buSzPts val="1600"/>
              <a:buFont typeface="Arial"/>
              <a:buChar char="•"/>
              <a:defRPr sz="1600"/>
            </a:lvl5pPr>
            <a:lvl6pPr marL="2743200" lvl="5" indent="-330200" algn="l">
              <a:spcBef>
                <a:spcPts val="320"/>
              </a:spcBef>
              <a:spcAft>
                <a:spcPts val="0"/>
              </a:spcAft>
              <a:buSzPts val="1600"/>
              <a:buFont typeface="Arial"/>
              <a:buChar char="•"/>
              <a:defRPr sz="1600"/>
            </a:lvl6pPr>
            <a:lvl7pPr marL="3200400" lvl="6" indent="-330200" algn="l">
              <a:spcBef>
                <a:spcPts val="320"/>
              </a:spcBef>
              <a:spcAft>
                <a:spcPts val="0"/>
              </a:spcAft>
              <a:buSzPts val="1600"/>
              <a:buFont typeface="Arial"/>
              <a:buChar char="•"/>
              <a:defRPr sz="1600"/>
            </a:lvl7pPr>
            <a:lvl8pPr marL="3657600" lvl="7" indent="-330200" algn="l">
              <a:spcBef>
                <a:spcPts val="320"/>
              </a:spcBef>
              <a:spcAft>
                <a:spcPts val="0"/>
              </a:spcAft>
              <a:buSzPts val="1600"/>
              <a:buFont typeface="Arial"/>
              <a:buChar char="•"/>
              <a:defRPr sz="1600"/>
            </a:lvl8pPr>
            <a:lvl9pPr marL="4114800" lvl="8" indent="-330200" algn="l">
              <a:spcBef>
                <a:spcPts val="320"/>
              </a:spcBef>
              <a:spcAft>
                <a:spcPts val="0"/>
              </a:spcAft>
              <a:buSzPts val="1600"/>
              <a:buFont typeface="Arial"/>
              <a:buChar char="•"/>
              <a:defRPr sz="1600"/>
            </a:lvl9pPr>
          </a:lstStyle>
          <a:p>
            <a:endParaRPr/>
          </a:p>
        </p:txBody>
      </p:sp>
      <p:sp>
        <p:nvSpPr>
          <p:cNvPr id="65" name="Google Shape;65;p11"/>
          <p:cNvSpPr txBox="1">
            <a:spLocks noGrp="1"/>
          </p:cNvSpPr>
          <p:nvPr>
            <p:ph type="ftr" idx="11"/>
          </p:nvPr>
        </p:nvSpPr>
        <p:spPr>
          <a:xfrm>
            <a:off x="533400" y="6248400"/>
            <a:ext cx="5334000" cy="457200"/>
          </a:xfrm>
          <a:prstGeom prst="rect">
            <a:avLst/>
          </a:prstGeom>
          <a:noFill/>
          <a:ln>
            <a:noFill/>
          </a:ln>
        </p:spPr>
        <p:txBody>
          <a:bodyPr spcFirstLastPara="1" wrap="square" lIns="0" tIns="45700" rIns="0" bIns="45700" anchor="b" anchorCtr="0">
            <a:noAutofit/>
          </a:bodyPr>
          <a:lstStyle>
            <a:lvl1pPr lvl="0" algn="l">
              <a:lnSpc>
                <a:spcPct val="100000"/>
              </a:lnSpc>
              <a:spcBef>
                <a:spcPts val="0"/>
              </a:spcBef>
              <a:spcAft>
                <a:spcPts val="0"/>
              </a:spcAft>
              <a:buSzPts val="1400"/>
              <a:buNone/>
              <a:defRPr sz="1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sldNum" idx="12"/>
          </p:nvPr>
        </p:nvSpPr>
        <p:spPr>
          <a:xfrm>
            <a:off x="6400800" y="6172200"/>
            <a:ext cx="2209800" cy="457200"/>
          </a:xfrm>
          <a:prstGeom prst="rect">
            <a:avLst/>
          </a:prstGeom>
          <a:noFill/>
          <a:ln>
            <a:noFill/>
          </a:ln>
        </p:spPr>
        <p:txBody>
          <a:bodyPr spcFirstLastPara="1" wrap="square" lIns="0" tIns="45700" rIns="0" bIns="45700" anchor="b" anchorCtr="0">
            <a:noAutofit/>
          </a:bodyPr>
          <a:lstStyle>
            <a:lvl1pPr marL="0" marR="0" lvl="0"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9pPr>
          </a:lstStyle>
          <a:p>
            <a:pPr marL="0" lvl="0" indent="0" algn="r" rtl="0">
              <a:spcBef>
                <a:spcPts val="0"/>
              </a:spcBef>
              <a:spcAft>
                <a:spcPts val="0"/>
              </a:spcAft>
              <a:buNone/>
            </a:pPr>
            <a:r>
              <a:rPr lang="en-US"/>
              <a:t>13–</a:t>
            </a:r>
            <a:fld id="{00000000-1234-1234-1234-123412341234}" type="slidenum">
              <a:rPr lang="en-US"/>
              <a:t>‹#›</a:t>
            </a:fld>
            <a:endParaRP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7"/>
        <p:cNvGrpSpPr/>
        <p:nvPr/>
      </p:nvGrpSpPr>
      <p:grpSpPr>
        <a:xfrm>
          <a:off x="0" y="0"/>
          <a:ext cx="0" cy="0"/>
          <a:chOff x="0" y="0"/>
          <a:chExt cx="0" cy="0"/>
        </a:xfrm>
      </p:grpSpPr>
      <p:sp>
        <p:nvSpPr>
          <p:cNvPr id="68" name="Google Shape;68;p12"/>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sp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2"/>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SzPts val="2000"/>
              <a:buFont typeface="Arial"/>
              <a:buNone/>
              <a:defRPr sz="2000"/>
            </a:lvl1pPr>
            <a:lvl2pPr marL="914400" lvl="1" indent="-228600" algn="l">
              <a:spcBef>
                <a:spcPts val="360"/>
              </a:spcBef>
              <a:spcAft>
                <a:spcPts val="0"/>
              </a:spcAft>
              <a:buSzPts val="1800"/>
              <a:buNone/>
              <a:defRPr sz="1800"/>
            </a:lvl2pPr>
            <a:lvl3pPr marL="1371600" lvl="2" indent="-228600" algn="l">
              <a:spcBef>
                <a:spcPts val="320"/>
              </a:spcBef>
              <a:spcAft>
                <a:spcPts val="0"/>
              </a:spcAft>
              <a:buSzPts val="1200"/>
              <a:buNone/>
              <a:defRPr sz="1600"/>
            </a:lvl3pPr>
            <a:lvl4pPr marL="1828800" lvl="3" indent="-228600" algn="l">
              <a:spcBef>
                <a:spcPts val="280"/>
              </a:spcBef>
              <a:spcAft>
                <a:spcPts val="0"/>
              </a:spcAft>
              <a:buSzPts val="1400"/>
              <a:buFont typeface="Arial"/>
              <a:buNone/>
              <a:defRPr sz="1400"/>
            </a:lvl4pPr>
            <a:lvl5pPr marL="2286000" lvl="4" indent="-228600" algn="l">
              <a:spcBef>
                <a:spcPts val="280"/>
              </a:spcBef>
              <a:spcAft>
                <a:spcPts val="0"/>
              </a:spcAft>
              <a:buSzPts val="1400"/>
              <a:buFont typeface="Arial"/>
              <a:buNone/>
              <a:defRPr sz="1400"/>
            </a:lvl5pPr>
            <a:lvl6pPr marL="2743200" lvl="5" indent="-228600" algn="l">
              <a:spcBef>
                <a:spcPts val="280"/>
              </a:spcBef>
              <a:spcAft>
                <a:spcPts val="0"/>
              </a:spcAft>
              <a:buSzPts val="1400"/>
              <a:buFont typeface="Arial"/>
              <a:buNone/>
              <a:defRPr sz="1400"/>
            </a:lvl6pPr>
            <a:lvl7pPr marL="3200400" lvl="6" indent="-228600" algn="l">
              <a:spcBef>
                <a:spcPts val="280"/>
              </a:spcBef>
              <a:spcAft>
                <a:spcPts val="0"/>
              </a:spcAft>
              <a:buSzPts val="1400"/>
              <a:buFont typeface="Arial"/>
              <a:buNone/>
              <a:defRPr sz="1400"/>
            </a:lvl7pPr>
            <a:lvl8pPr marL="3657600" lvl="7" indent="-228600" algn="l">
              <a:spcBef>
                <a:spcPts val="280"/>
              </a:spcBef>
              <a:spcAft>
                <a:spcPts val="0"/>
              </a:spcAft>
              <a:buSzPts val="1400"/>
              <a:buFont typeface="Arial"/>
              <a:buNone/>
              <a:defRPr sz="1400"/>
            </a:lvl8pPr>
            <a:lvl9pPr marL="4114800" lvl="8" indent="-228600" algn="l">
              <a:spcBef>
                <a:spcPts val="280"/>
              </a:spcBef>
              <a:spcAft>
                <a:spcPts val="0"/>
              </a:spcAft>
              <a:buSzPts val="1400"/>
              <a:buFont typeface="Arial"/>
              <a:buNone/>
              <a:defRPr sz="1400"/>
            </a:lvl9pPr>
          </a:lstStyle>
          <a:p>
            <a:endParaRPr/>
          </a:p>
        </p:txBody>
      </p:sp>
      <p:sp>
        <p:nvSpPr>
          <p:cNvPr id="70" name="Google Shape;70;p12"/>
          <p:cNvSpPr txBox="1">
            <a:spLocks noGrp="1"/>
          </p:cNvSpPr>
          <p:nvPr>
            <p:ph type="ftr" idx="11"/>
          </p:nvPr>
        </p:nvSpPr>
        <p:spPr>
          <a:xfrm>
            <a:off x="533400" y="6248400"/>
            <a:ext cx="5334000" cy="457200"/>
          </a:xfrm>
          <a:prstGeom prst="rect">
            <a:avLst/>
          </a:prstGeom>
          <a:noFill/>
          <a:ln>
            <a:noFill/>
          </a:ln>
        </p:spPr>
        <p:txBody>
          <a:bodyPr spcFirstLastPara="1" wrap="square" lIns="0" tIns="45700" rIns="0" bIns="45700" anchor="b" anchorCtr="0">
            <a:noAutofit/>
          </a:bodyPr>
          <a:lstStyle>
            <a:lvl1pPr lvl="0" algn="l">
              <a:lnSpc>
                <a:spcPct val="100000"/>
              </a:lnSpc>
              <a:spcBef>
                <a:spcPts val="0"/>
              </a:spcBef>
              <a:spcAft>
                <a:spcPts val="0"/>
              </a:spcAft>
              <a:buSzPts val="1400"/>
              <a:buNone/>
              <a:defRPr sz="1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2"/>
          <p:cNvSpPr txBox="1">
            <a:spLocks noGrp="1"/>
          </p:cNvSpPr>
          <p:nvPr>
            <p:ph type="sldNum" idx="12"/>
          </p:nvPr>
        </p:nvSpPr>
        <p:spPr>
          <a:xfrm>
            <a:off x="6400800" y="6172200"/>
            <a:ext cx="2209800" cy="457200"/>
          </a:xfrm>
          <a:prstGeom prst="rect">
            <a:avLst/>
          </a:prstGeom>
          <a:noFill/>
          <a:ln>
            <a:noFill/>
          </a:ln>
        </p:spPr>
        <p:txBody>
          <a:bodyPr spcFirstLastPara="1" wrap="square" lIns="0" tIns="45700" rIns="0" bIns="45700" anchor="b" anchorCtr="0">
            <a:noAutofit/>
          </a:bodyPr>
          <a:lstStyle>
            <a:lvl1pPr marL="0" marR="0" lvl="0"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9pPr>
          </a:lstStyle>
          <a:p>
            <a:pPr marL="0" lvl="0" indent="0" algn="r" rtl="0">
              <a:spcBef>
                <a:spcPts val="0"/>
              </a:spcBef>
              <a:spcAft>
                <a:spcPts val="0"/>
              </a:spcAft>
              <a:buNone/>
            </a:pPr>
            <a:r>
              <a:rPr lang="en-US"/>
              <a:t>13–</a:t>
            </a:r>
            <a:fld id="{00000000-1234-1234-1234-123412341234}" type="slidenum">
              <a:rPr lang="en-US"/>
              <a:t>‹#›</a:t>
            </a:fld>
            <a:endParaRP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533400" y="6248400"/>
            <a:ext cx="5334000" cy="457200"/>
          </a:xfrm>
          <a:prstGeom prst="rect">
            <a:avLst/>
          </a:prstGeom>
          <a:noFill/>
          <a:ln>
            <a:noFill/>
          </a:ln>
        </p:spPr>
        <p:txBody>
          <a:bodyPr spcFirstLastPara="1" wrap="square" lIns="0" tIns="45700" rIns="0" bIns="45700" anchor="b" anchorCtr="0">
            <a:noAutofit/>
          </a:bodyPr>
          <a:lstStyle>
            <a:lvl1pPr lvl="0" algn="l">
              <a:lnSpc>
                <a:spcPct val="100000"/>
              </a:lnSpc>
              <a:spcBef>
                <a:spcPts val="0"/>
              </a:spcBef>
              <a:spcAft>
                <a:spcPts val="0"/>
              </a:spcAft>
              <a:buSzPts val="1400"/>
              <a:buNone/>
              <a:defRPr sz="1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6400800" y="6172200"/>
            <a:ext cx="2209800" cy="457200"/>
          </a:xfrm>
          <a:prstGeom prst="rect">
            <a:avLst/>
          </a:prstGeom>
          <a:noFill/>
          <a:ln>
            <a:noFill/>
          </a:ln>
        </p:spPr>
        <p:txBody>
          <a:bodyPr spcFirstLastPara="1" wrap="square" lIns="0" tIns="45700" rIns="0" bIns="45700" anchor="b" anchorCtr="0">
            <a:noAutofit/>
          </a:bodyPr>
          <a:lstStyle>
            <a:lvl1pPr marL="0" marR="0" lvl="0"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9pPr>
          </a:lstStyle>
          <a:p>
            <a:pPr marL="0" lvl="0" indent="0" algn="r" rtl="0">
              <a:spcBef>
                <a:spcPts val="0"/>
              </a:spcBef>
              <a:spcAft>
                <a:spcPts val="0"/>
              </a:spcAft>
              <a:buNone/>
            </a:pPr>
            <a:r>
              <a:rPr lang="en-US"/>
              <a:t>13–</a:t>
            </a:r>
            <a:fld id="{00000000-1234-1234-1234-123412341234}" type="slidenum">
              <a:rPr lang="en-US"/>
              <a:t>‹#›</a:t>
            </a:fld>
            <a:endParaRP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14325" algn="l">
              <a:spcBef>
                <a:spcPts val="360"/>
              </a:spcBef>
              <a:spcAft>
                <a:spcPts val="0"/>
              </a:spcAft>
              <a:buSzPts val="135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6" name="Google Shape;26;p4"/>
          <p:cNvSpPr txBox="1">
            <a:spLocks noGrp="1"/>
          </p:cNvSpPr>
          <p:nvPr>
            <p:ph type="ftr" idx="11"/>
          </p:nvPr>
        </p:nvSpPr>
        <p:spPr>
          <a:xfrm>
            <a:off x="533400" y="6248400"/>
            <a:ext cx="5334000" cy="457200"/>
          </a:xfrm>
          <a:prstGeom prst="rect">
            <a:avLst/>
          </a:prstGeom>
          <a:noFill/>
          <a:ln>
            <a:noFill/>
          </a:ln>
        </p:spPr>
        <p:txBody>
          <a:bodyPr spcFirstLastPara="1" wrap="square" lIns="0" tIns="45700" rIns="0" bIns="45700" anchor="b" anchorCtr="0">
            <a:noAutofit/>
          </a:bodyPr>
          <a:lstStyle>
            <a:lvl1pPr lvl="0" algn="l">
              <a:lnSpc>
                <a:spcPct val="100000"/>
              </a:lnSpc>
              <a:spcBef>
                <a:spcPts val="0"/>
              </a:spcBef>
              <a:spcAft>
                <a:spcPts val="0"/>
              </a:spcAft>
              <a:buSzPts val="1400"/>
              <a:buNone/>
              <a:defRPr sz="1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6400800" y="6172200"/>
            <a:ext cx="2209800" cy="457200"/>
          </a:xfrm>
          <a:prstGeom prst="rect">
            <a:avLst/>
          </a:prstGeom>
          <a:noFill/>
          <a:ln>
            <a:noFill/>
          </a:ln>
        </p:spPr>
        <p:txBody>
          <a:bodyPr spcFirstLastPara="1" wrap="square" lIns="0" tIns="45700" rIns="0" bIns="45700" anchor="b" anchorCtr="0">
            <a:noAutofit/>
          </a:bodyPr>
          <a:lstStyle>
            <a:lvl1pPr marL="0" marR="0" lvl="0"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9pPr>
          </a:lstStyle>
          <a:p>
            <a:pPr marL="0" lvl="0" indent="0" algn="r" rtl="0">
              <a:spcBef>
                <a:spcPts val="0"/>
              </a:spcBef>
              <a:spcAft>
                <a:spcPts val="0"/>
              </a:spcAft>
              <a:buNone/>
            </a:pPr>
            <a:r>
              <a:rPr lang="en-US"/>
              <a:t>13–</a:t>
            </a:r>
            <a:fld id="{00000000-1234-1234-1234-123412341234}" type="slidenum">
              <a:rPr lang="en-US"/>
              <a:t>‹#›</a:t>
            </a:fld>
            <a:endParaRP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533400" y="1066800"/>
            <a:ext cx="3975100" cy="50292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SzPts val="2800"/>
              <a:buFont typeface="Arial"/>
              <a:buChar char="•"/>
              <a:defRPr sz="2800"/>
            </a:lvl1pPr>
            <a:lvl2pPr marL="914400" lvl="1" indent="-381000" algn="l">
              <a:spcBef>
                <a:spcPts val="480"/>
              </a:spcBef>
              <a:spcAft>
                <a:spcPts val="0"/>
              </a:spcAft>
              <a:buSzPts val="2400"/>
              <a:buChar char="⮚"/>
              <a:defRPr sz="2400"/>
            </a:lvl2pPr>
            <a:lvl3pPr marL="1371600" lvl="2" indent="-323850" algn="l">
              <a:spcBef>
                <a:spcPts val="400"/>
              </a:spcBef>
              <a:spcAft>
                <a:spcPts val="0"/>
              </a:spcAft>
              <a:buSzPts val="1500"/>
              <a:buChar char="❖"/>
              <a:defRPr sz="2000"/>
            </a:lvl3pPr>
            <a:lvl4pPr marL="1828800" lvl="3" indent="-342900" algn="l">
              <a:spcBef>
                <a:spcPts val="360"/>
              </a:spcBef>
              <a:spcAft>
                <a:spcPts val="0"/>
              </a:spcAft>
              <a:buSzPts val="1800"/>
              <a:buFont typeface="Arial"/>
              <a:buChar char="–"/>
              <a:defRPr sz="1800"/>
            </a:lvl4pPr>
            <a:lvl5pPr marL="2286000" lvl="4" indent="-342900" algn="l">
              <a:spcBef>
                <a:spcPts val="360"/>
              </a:spcBef>
              <a:spcAft>
                <a:spcPts val="0"/>
              </a:spcAft>
              <a:buSzPts val="1800"/>
              <a:buFont typeface="Arial"/>
              <a:buChar char="•"/>
              <a:defRPr sz="1800"/>
            </a:lvl5pPr>
            <a:lvl6pPr marL="2743200" lvl="5" indent="-342900" algn="l">
              <a:spcBef>
                <a:spcPts val="360"/>
              </a:spcBef>
              <a:spcAft>
                <a:spcPts val="0"/>
              </a:spcAft>
              <a:buSzPts val="1800"/>
              <a:buFont typeface="Arial"/>
              <a:buChar char="•"/>
              <a:defRPr sz="1800"/>
            </a:lvl6pPr>
            <a:lvl7pPr marL="3200400" lvl="6" indent="-342900" algn="l">
              <a:spcBef>
                <a:spcPts val="360"/>
              </a:spcBef>
              <a:spcAft>
                <a:spcPts val="0"/>
              </a:spcAft>
              <a:buSzPts val="1800"/>
              <a:buFont typeface="Arial"/>
              <a:buChar char="•"/>
              <a:defRPr sz="1800"/>
            </a:lvl7pPr>
            <a:lvl8pPr marL="3657600" lvl="7" indent="-342900" algn="l">
              <a:spcBef>
                <a:spcPts val="360"/>
              </a:spcBef>
              <a:spcAft>
                <a:spcPts val="0"/>
              </a:spcAft>
              <a:buSzPts val="1800"/>
              <a:buFont typeface="Arial"/>
              <a:buChar char="•"/>
              <a:defRPr sz="1800"/>
            </a:lvl8pPr>
            <a:lvl9pPr marL="4114800" lvl="8" indent="-342900" algn="l">
              <a:spcBef>
                <a:spcPts val="360"/>
              </a:spcBef>
              <a:spcAft>
                <a:spcPts val="0"/>
              </a:spcAft>
              <a:buSzPts val="1800"/>
              <a:buFont typeface="Arial"/>
              <a:buChar char="•"/>
              <a:defRPr sz="1800"/>
            </a:lvl9pPr>
          </a:lstStyle>
          <a:p>
            <a:endParaRPr/>
          </a:p>
        </p:txBody>
      </p:sp>
      <p:sp>
        <p:nvSpPr>
          <p:cNvPr id="31" name="Google Shape;31;p5"/>
          <p:cNvSpPr txBox="1">
            <a:spLocks noGrp="1"/>
          </p:cNvSpPr>
          <p:nvPr>
            <p:ph type="body" idx="2"/>
          </p:nvPr>
        </p:nvSpPr>
        <p:spPr>
          <a:xfrm>
            <a:off x="4660900" y="1066800"/>
            <a:ext cx="3975100" cy="50292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SzPts val="2800"/>
              <a:buFont typeface="Arial"/>
              <a:buChar char="•"/>
              <a:defRPr sz="2800"/>
            </a:lvl1pPr>
            <a:lvl2pPr marL="914400" lvl="1" indent="-381000" algn="l">
              <a:spcBef>
                <a:spcPts val="480"/>
              </a:spcBef>
              <a:spcAft>
                <a:spcPts val="0"/>
              </a:spcAft>
              <a:buSzPts val="2400"/>
              <a:buChar char="⮚"/>
              <a:defRPr sz="2400"/>
            </a:lvl2pPr>
            <a:lvl3pPr marL="1371600" lvl="2" indent="-323850" algn="l">
              <a:spcBef>
                <a:spcPts val="400"/>
              </a:spcBef>
              <a:spcAft>
                <a:spcPts val="0"/>
              </a:spcAft>
              <a:buSzPts val="1500"/>
              <a:buChar char="❖"/>
              <a:defRPr sz="2000"/>
            </a:lvl3pPr>
            <a:lvl4pPr marL="1828800" lvl="3" indent="-342900" algn="l">
              <a:spcBef>
                <a:spcPts val="360"/>
              </a:spcBef>
              <a:spcAft>
                <a:spcPts val="0"/>
              </a:spcAft>
              <a:buSzPts val="1800"/>
              <a:buFont typeface="Arial"/>
              <a:buChar char="–"/>
              <a:defRPr sz="1800"/>
            </a:lvl4pPr>
            <a:lvl5pPr marL="2286000" lvl="4" indent="-342900" algn="l">
              <a:spcBef>
                <a:spcPts val="360"/>
              </a:spcBef>
              <a:spcAft>
                <a:spcPts val="0"/>
              </a:spcAft>
              <a:buSzPts val="1800"/>
              <a:buFont typeface="Arial"/>
              <a:buChar char="•"/>
              <a:defRPr sz="1800"/>
            </a:lvl5pPr>
            <a:lvl6pPr marL="2743200" lvl="5" indent="-342900" algn="l">
              <a:spcBef>
                <a:spcPts val="360"/>
              </a:spcBef>
              <a:spcAft>
                <a:spcPts val="0"/>
              </a:spcAft>
              <a:buSzPts val="1800"/>
              <a:buFont typeface="Arial"/>
              <a:buChar char="•"/>
              <a:defRPr sz="1800"/>
            </a:lvl6pPr>
            <a:lvl7pPr marL="3200400" lvl="6" indent="-342900" algn="l">
              <a:spcBef>
                <a:spcPts val="360"/>
              </a:spcBef>
              <a:spcAft>
                <a:spcPts val="0"/>
              </a:spcAft>
              <a:buSzPts val="1800"/>
              <a:buFont typeface="Arial"/>
              <a:buChar char="•"/>
              <a:defRPr sz="1800"/>
            </a:lvl7pPr>
            <a:lvl8pPr marL="3657600" lvl="7" indent="-342900" algn="l">
              <a:spcBef>
                <a:spcPts val="360"/>
              </a:spcBef>
              <a:spcAft>
                <a:spcPts val="0"/>
              </a:spcAft>
              <a:buSzPts val="1800"/>
              <a:buFont typeface="Arial"/>
              <a:buChar char="•"/>
              <a:defRPr sz="1800"/>
            </a:lvl8pPr>
            <a:lvl9pPr marL="4114800" lvl="8" indent="-342900" algn="l">
              <a:spcBef>
                <a:spcPts val="360"/>
              </a:spcBef>
              <a:spcAft>
                <a:spcPts val="0"/>
              </a:spcAft>
              <a:buSzPts val="1800"/>
              <a:buFont typeface="Arial"/>
              <a:buChar char="•"/>
              <a:defRPr sz="1800"/>
            </a:lvl9pPr>
          </a:lstStyle>
          <a:p>
            <a:endParaRPr/>
          </a:p>
        </p:txBody>
      </p:sp>
      <p:sp>
        <p:nvSpPr>
          <p:cNvPr id="32" name="Google Shape;32;p5"/>
          <p:cNvSpPr txBox="1">
            <a:spLocks noGrp="1"/>
          </p:cNvSpPr>
          <p:nvPr>
            <p:ph type="ftr" idx="11"/>
          </p:nvPr>
        </p:nvSpPr>
        <p:spPr>
          <a:xfrm>
            <a:off x="533400" y="6248400"/>
            <a:ext cx="5334000" cy="457200"/>
          </a:xfrm>
          <a:prstGeom prst="rect">
            <a:avLst/>
          </a:prstGeom>
          <a:noFill/>
          <a:ln>
            <a:noFill/>
          </a:ln>
        </p:spPr>
        <p:txBody>
          <a:bodyPr spcFirstLastPara="1" wrap="square" lIns="0" tIns="45700" rIns="0" bIns="45700" anchor="b" anchorCtr="0">
            <a:noAutofit/>
          </a:bodyPr>
          <a:lstStyle>
            <a:lvl1pPr lvl="0" algn="l">
              <a:lnSpc>
                <a:spcPct val="100000"/>
              </a:lnSpc>
              <a:spcBef>
                <a:spcPts val="0"/>
              </a:spcBef>
              <a:spcAft>
                <a:spcPts val="0"/>
              </a:spcAft>
              <a:buSzPts val="1400"/>
              <a:buNone/>
              <a:defRPr sz="1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6400800" y="6172200"/>
            <a:ext cx="2209800" cy="457200"/>
          </a:xfrm>
          <a:prstGeom prst="rect">
            <a:avLst/>
          </a:prstGeom>
          <a:noFill/>
          <a:ln>
            <a:noFill/>
          </a:ln>
        </p:spPr>
        <p:txBody>
          <a:bodyPr spcFirstLastPara="1" wrap="square" lIns="0" tIns="45700" rIns="0" bIns="45700" anchor="b" anchorCtr="0">
            <a:noAutofit/>
          </a:bodyPr>
          <a:lstStyle>
            <a:lvl1pPr marL="0" marR="0" lvl="0"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9pPr>
          </a:lstStyle>
          <a:p>
            <a:pPr marL="0" lvl="0" indent="0" algn="r" rtl="0">
              <a:spcBef>
                <a:spcPts val="0"/>
              </a:spcBef>
              <a:spcAft>
                <a:spcPts val="0"/>
              </a:spcAft>
              <a:buNone/>
            </a:pPr>
            <a:r>
              <a:rPr lang="en-US"/>
              <a:t>13–</a:t>
            </a:r>
            <a:fld id="{00000000-1234-1234-1234-123412341234}" type="slidenum">
              <a:rPr lang="en-US"/>
              <a:t>‹#›</a:t>
            </a:fld>
            <a:endParaRP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rot="5400000">
            <a:off x="4765675" y="2225675"/>
            <a:ext cx="5715000" cy="2025650"/>
          </a:xfrm>
          <a:prstGeom prst="rect">
            <a:avLst/>
          </a:prstGeom>
          <a:noFill/>
          <a:ln>
            <a:noFill/>
          </a:ln>
        </p:spPr>
        <p:txBody>
          <a:bodyPr spcFirstLastPara="1" wrap="square" lIns="91425" tIns="45700" rIns="91425" bIns="4570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
          <p:cNvSpPr txBox="1">
            <a:spLocks noGrp="1"/>
          </p:cNvSpPr>
          <p:nvPr>
            <p:ph type="body" idx="1"/>
          </p:nvPr>
        </p:nvSpPr>
        <p:spPr>
          <a:xfrm rot="5400000">
            <a:off x="638175" y="276225"/>
            <a:ext cx="5715000" cy="592455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14325" algn="l">
              <a:spcBef>
                <a:spcPts val="360"/>
              </a:spcBef>
              <a:spcAft>
                <a:spcPts val="0"/>
              </a:spcAft>
              <a:buSzPts val="135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37" name="Google Shape;37;p6"/>
          <p:cNvSpPr txBox="1">
            <a:spLocks noGrp="1"/>
          </p:cNvSpPr>
          <p:nvPr>
            <p:ph type="ftr" idx="11"/>
          </p:nvPr>
        </p:nvSpPr>
        <p:spPr>
          <a:xfrm>
            <a:off x="533400" y="6248400"/>
            <a:ext cx="5334000" cy="457200"/>
          </a:xfrm>
          <a:prstGeom prst="rect">
            <a:avLst/>
          </a:prstGeom>
          <a:noFill/>
          <a:ln>
            <a:noFill/>
          </a:ln>
        </p:spPr>
        <p:txBody>
          <a:bodyPr spcFirstLastPara="1" wrap="square" lIns="0" tIns="45700" rIns="0" bIns="45700" anchor="b" anchorCtr="0">
            <a:noAutofit/>
          </a:bodyPr>
          <a:lstStyle>
            <a:lvl1pPr lvl="0" algn="l">
              <a:lnSpc>
                <a:spcPct val="100000"/>
              </a:lnSpc>
              <a:spcBef>
                <a:spcPts val="0"/>
              </a:spcBef>
              <a:spcAft>
                <a:spcPts val="0"/>
              </a:spcAft>
              <a:buSzPts val="1400"/>
              <a:buNone/>
              <a:defRPr sz="1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sldNum" idx="12"/>
          </p:nvPr>
        </p:nvSpPr>
        <p:spPr>
          <a:xfrm>
            <a:off x="6400800" y="6172200"/>
            <a:ext cx="2209800" cy="457200"/>
          </a:xfrm>
          <a:prstGeom prst="rect">
            <a:avLst/>
          </a:prstGeom>
          <a:noFill/>
          <a:ln>
            <a:noFill/>
          </a:ln>
        </p:spPr>
        <p:txBody>
          <a:bodyPr spcFirstLastPara="1" wrap="square" lIns="0" tIns="45700" rIns="0" bIns="45700" anchor="b" anchorCtr="0">
            <a:noAutofit/>
          </a:bodyPr>
          <a:lstStyle>
            <a:lvl1pPr marL="0" marR="0" lvl="0"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9pPr>
          </a:lstStyle>
          <a:p>
            <a:pPr marL="0" lvl="0" indent="0" algn="r" rtl="0">
              <a:spcBef>
                <a:spcPts val="0"/>
              </a:spcBef>
              <a:spcAft>
                <a:spcPts val="0"/>
              </a:spcAft>
              <a:buNone/>
            </a:pPr>
            <a:r>
              <a:rPr lang="en-US"/>
              <a:t>13–</a:t>
            </a:r>
            <a:fld id="{00000000-1234-1234-1234-123412341234}" type="slidenum">
              <a:rPr lang="en-US"/>
              <a:t>‹#›</a:t>
            </a:fld>
            <a:endParaRP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7"/>
          <p:cNvSpPr txBox="1">
            <a:spLocks noGrp="1"/>
          </p:cNvSpPr>
          <p:nvPr>
            <p:ph type="body" idx="1"/>
          </p:nvPr>
        </p:nvSpPr>
        <p:spPr>
          <a:xfrm rot="5400000">
            <a:off x="2070100" y="-469900"/>
            <a:ext cx="5029200" cy="8102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14325" algn="l">
              <a:spcBef>
                <a:spcPts val="360"/>
              </a:spcBef>
              <a:spcAft>
                <a:spcPts val="0"/>
              </a:spcAft>
              <a:buSzPts val="135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2" name="Google Shape;42;p7"/>
          <p:cNvSpPr txBox="1">
            <a:spLocks noGrp="1"/>
          </p:cNvSpPr>
          <p:nvPr>
            <p:ph type="ftr" idx="11"/>
          </p:nvPr>
        </p:nvSpPr>
        <p:spPr>
          <a:xfrm>
            <a:off x="533400" y="6248400"/>
            <a:ext cx="5334000" cy="457200"/>
          </a:xfrm>
          <a:prstGeom prst="rect">
            <a:avLst/>
          </a:prstGeom>
          <a:noFill/>
          <a:ln>
            <a:noFill/>
          </a:ln>
        </p:spPr>
        <p:txBody>
          <a:bodyPr spcFirstLastPara="1" wrap="square" lIns="0" tIns="45700" rIns="0" bIns="45700" anchor="b" anchorCtr="0">
            <a:noAutofit/>
          </a:bodyPr>
          <a:lstStyle>
            <a:lvl1pPr lvl="0" algn="l">
              <a:lnSpc>
                <a:spcPct val="100000"/>
              </a:lnSpc>
              <a:spcBef>
                <a:spcPts val="0"/>
              </a:spcBef>
              <a:spcAft>
                <a:spcPts val="0"/>
              </a:spcAft>
              <a:buSzPts val="1400"/>
              <a:buNone/>
              <a:defRPr sz="1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sldNum" idx="12"/>
          </p:nvPr>
        </p:nvSpPr>
        <p:spPr>
          <a:xfrm>
            <a:off x="6400800" y="6172200"/>
            <a:ext cx="2209800" cy="457200"/>
          </a:xfrm>
          <a:prstGeom prst="rect">
            <a:avLst/>
          </a:prstGeom>
          <a:noFill/>
          <a:ln>
            <a:noFill/>
          </a:ln>
        </p:spPr>
        <p:txBody>
          <a:bodyPr spcFirstLastPara="1" wrap="square" lIns="0" tIns="45700" rIns="0" bIns="45700" anchor="b" anchorCtr="0">
            <a:noAutofit/>
          </a:bodyPr>
          <a:lstStyle>
            <a:lvl1pPr marL="0" marR="0" lvl="0"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9pPr>
          </a:lstStyle>
          <a:p>
            <a:pPr marL="0" lvl="0" indent="0" algn="r" rtl="0">
              <a:spcBef>
                <a:spcPts val="0"/>
              </a:spcBef>
              <a:spcAft>
                <a:spcPts val="0"/>
              </a:spcAft>
              <a:buNone/>
            </a:pPr>
            <a:r>
              <a:rPr lang="en-US"/>
              <a:t>13–</a:t>
            </a:r>
            <a:fld id="{00000000-1234-1234-1234-123412341234}" type="slidenum">
              <a:rPr lang="en-US"/>
              <a:t>‹#›</a:t>
            </a:fld>
            <a:endParaRP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4"/>
        <p:cNvGrpSpPr/>
        <p:nvPr/>
      </p:nvGrpSpPr>
      <p:grpSpPr>
        <a:xfrm>
          <a:off x="0" y="0"/>
          <a:ext cx="0" cy="0"/>
          <a:chOff x="0" y="0"/>
          <a:chExt cx="0" cy="0"/>
        </a:xfrm>
      </p:grpSpPr>
      <p:sp>
        <p:nvSpPr>
          <p:cNvPr id="45" name="Google Shape;45;p8"/>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sp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8"/>
          <p:cNvSpPr>
            <a:spLocks noGrp="1"/>
          </p:cNvSpPr>
          <p:nvPr>
            <p:ph type="pic" idx="2"/>
          </p:nvPr>
        </p:nvSpPr>
        <p:spPr>
          <a:xfrm>
            <a:off x="1792288" y="612775"/>
            <a:ext cx="5486400" cy="4114800"/>
          </a:xfrm>
          <a:prstGeom prst="rect">
            <a:avLst/>
          </a:prstGeom>
          <a:noFill/>
          <a:ln>
            <a:noFill/>
          </a:ln>
        </p:spPr>
      </p:sp>
      <p:sp>
        <p:nvSpPr>
          <p:cNvPr id="47" name="Google Shape;47;p8"/>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1400"/>
              <a:buFont typeface="Arial"/>
              <a:buNone/>
              <a:defRPr sz="1400"/>
            </a:lvl1pPr>
            <a:lvl2pPr marL="914400" lvl="1" indent="-228600" algn="l">
              <a:spcBef>
                <a:spcPts val="240"/>
              </a:spcBef>
              <a:spcAft>
                <a:spcPts val="0"/>
              </a:spcAft>
              <a:buSzPts val="1200"/>
              <a:buNone/>
              <a:defRPr sz="1200"/>
            </a:lvl2pPr>
            <a:lvl3pPr marL="1371600" lvl="2" indent="-228600" algn="l">
              <a:spcBef>
                <a:spcPts val="200"/>
              </a:spcBef>
              <a:spcAft>
                <a:spcPts val="0"/>
              </a:spcAft>
              <a:buSzPts val="750"/>
              <a:buNone/>
              <a:defRPr sz="1000"/>
            </a:lvl3pPr>
            <a:lvl4pPr marL="1828800" lvl="3" indent="-228600" algn="l">
              <a:spcBef>
                <a:spcPts val="180"/>
              </a:spcBef>
              <a:spcAft>
                <a:spcPts val="0"/>
              </a:spcAft>
              <a:buSzPts val="900"/>
              <a:buFont typeface="Arial"/>
              <a:buNone/>
              <a:defRPr sz="900"/>
            </a:lvl4pPr>
            <a:lvl5pPr marL="2286000" lvl="4" indent="-228600" algn="l">
              <a:spcBef>
                <a:spcPts val="180"/>
              </a:spcBef>
              <a:spcAft>
                <a:spcPts val="0"/>
              </a:spcAft>
              <a:buSzPts val="900"/>
              <a:buFont typeface="Arial"/>
              <a:buNone/>
              <a:defRPr sz="900"/>
            </a:lvl5pPr>
            <a:lvl6pPr marL="2743200" lvl="5" indent="-228600" algn="l">
              <a:spcBef>
                <a:spcPts val="180"/>
              </a:spcBef>
              <a:spcAft>
                <a:spcPts val="0"/>
              </a:spcAft>
              <a:buSzPts val="900"/>
              <a:buFont typeface="Arial"/>
              <a:buNone/>
              <a:defRPr sz="900"/>
            </a:lvl6pPr>
            <a:lvl7pPr marL="3200400" lvl="6" indent="-228600" algn="l">
              <a:spcBef>
                <a:spcPts val="180"/>
              </a:spcBef>
              <a:spcAft>
                <a:spcPts val="0"/>
              </a:spcAft>
              <a:buSzPts val="900"/>
              <a:buFont typeface="Arial"/>
              <a:buNone/>
              <a:defRPr sz="900"/>
            </a:lvl7pPr>
            <a:lvl8pPr marL="3657600" lvl="7" indent="-228600" algn="l">
              <a:spcBef>
                <a:spcPts val="180"/>
              </a:spcBef>
              <a:spcAft>
                <a:spcPts val="0"/>
              </a:spcAft>
              <a:buSzPts val="900"/>
              <a:buFont typeface="Arial"/>
              <a:buNone/>
              <a:defRPr sz="900"/>
            </a:lvl8pPr>
            <a:lvl9pPr marL="4114800" lvl="8" indent="-228600" algn="l">
              <a:spcBef>
                <a:spcPts val="180"/>
              </a:spcBef>
              <a:spcAft>
                <a:spcPts val="0"/>
              </a:spcAft>
              <a:buSzPts val="900"/>
              <a:buFont typeface="Arial"/>
              <a:buNone/>
              <a:defRPr sz="900"/>
            </a:lvl9pPr>
          </a:lstStyle>
          <a:p>
            <a:endParaRPr/>
          </a:p>
        </p:txBody>
      </p:sp>
      <p:sp>
        <p:nvSpPr>
          <p:cNvPr id="48" name="Google Shape;48;p8"/>
          <p:cNvSpPr txBox="1">
            <a:spLocks noGrp="1"/>
          </p:cNvSpPr>
          <p:nvPr>
            <p:ph type="ftr" idx="11"/>
          </p:nvPr>
        </p:nvSpPr>
        <p:spPr>
          <a:xfrm>
            <a:off x="533400" y="6248400"/>
            <a:ext cx="5334000" cy="457200"/>
          </a:xfrm>
          <a:prstGeom prst="rect">
            <a:avLst/>
          </a:prstGeom>
          <a:noFill/>
          <a:ln>
            <a:noFill/>
          </a:ln>
        </p:spPr>
        <p:txBody>
          <a:bodyPr spcFirstLastPara="1" wrap="square" lIns="0" tIns="45700" rIns="0" bIns="45700" anchor="b" anchorCtr="0">
            <a:noAutofit/>
          </a:bodyPr>
          <a:lstStyle>
            <a:lvl1pPr lvl="0" algn="l">
              <a:lnSpc>
                <a:spcPct val="100000"/>
              </a:lnSpc>
              <a:spcBef>
                <a:spcPts val="0"/>
              </a:spcBef>
              <a:spcAft>
                <a:spcPts val="0"/>
              </a:spcAft>
              <a:buSzPts val="1400"/>
              <a:buNone/>
              <a:defRPr sz="1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6400800" y="6172200"/>
            <a:ext cx="2209800" cy="457200"/>
          </a:xfrm>
          <a:prstGeom prst="rect">
            <a:avLst/>
          </a:prstGeom>
          <a:noFill/>
          <a:ln>
            <a:noFill/>
          </a:ln>
        </p:spPr>
        <p:txBody>
          <a:bodyPr spcFirstLastPara="1" wrap="square" lIns="0" tIns="45700" rIns="0" bIns="45700" anchor="b" anchorCtr="0">
            <a:noAutofit/>
          </a:bodyPr>
          <a:lstStyle>
            <a:lvl1pPr marL="0" marR="0" lvl="0"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9pPr>
          </a:lstStyle>
          <a:p>
            <a:pPr marL="0" lvl="0" indent="0" algn="r" rtl="0">
              <a:spcBef>
                <a:spcPts val="0"/>
              </a:spcBef>
              <a:spcAft>
                <a:spcPts val="0"/>
              </a:spcAft>
              <a:buNone/>
            </a:pPr>
            <a:r>
              <a:rPr lang="en-US"/>
              <a:t>13–</a:t>
            </a:r>
            <a:fld id="{00000000-1234-1234-1234-123412341234}" type="slidenum">
              <a:rPr lang="en-US"/>
              <a:t>‹#›</a:t>
            </a:fld>
            <a:endParaRP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sp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SzPts val="3200"/>
              <a:buFont typeface="Arial"/>
              <a:buChar char="•"/>
              <a:defRPr sz="3200"/>
            </a:lvl1pPr>
            <a:lvl2pPr marL="914400" lvl="1" indent="-406400" algn="l">
              <a:spcBef>
                <a:spcPts val="560"/>
              </a:spcBef>
              <a:spcAft>
                <a:spcPts val="0"/>
              </a:spcAft>
              <a:buSzPts val="2800"/>
              <a:buChar char="⮚"/>
              <a:defRPr sz="2800"/>
            </a:lvl2pPr>
            <a:lvl3pPr marL="1371600" lvl="2" indent="-342900" algn="l">
              <a:spcBef>
                <a:spcPts val="480"/>
              </a:spcBef>
              <a:spcAft>
                <a:spcPts val="0"/>
              </a:spcAft>
              <a:buSzPts val="1800"/>
              <a:buChar char="❖"/>
              <a:defRPr sz="2400"/>
            </a:lvl3pPr>
            <a:lvl4pPr marL="1828800" lvl="3" indent="-355600" algn="l">
              <a:spcBef>
                <a:spcPts val="400"/>
              </a:spcBef>
              <a:spcAft>
                <a:spcPts val="0"/>
              </a:spcAft>
              <a:buSzPts val="2000"/>
              <a:buFont typeface="Arial"/>
              <a:buChar char="–"/>
              <a:defRPr sz="2000"/>
            </a:lvl4pPr>
            <a:lvl5pPr marL="2286000" lvl="4" indent="-355600" algn="l">
              <a:spcBef>
                <a:spcPts val="400"/>
              </a:spcBef>
              <a:spcAft>
                <a:spcPts val="0"/>
              </a:spcAft>
              <a:buSzPts val="2000"/>
              <a:buFont typeface="Arial"/>
              <a:buChar char="•"/>
              <a:defRPr sz="2000"/>
            </a:lvl5pPr>
            <a:lvl6pPr marL="2743200" lvl="5" indent="-355600" algn="l">
              <a:spcBef>
                <a:spcPts val="400"/>
              </a:spcBef>
              <a:spcAft>
                <a:spcPts val="0"/>
              </a:spcAft>
              <a:buSzPts val="2000"/>
              <a:buFont typeface="Arial"/>
              <a:buChar char="•"/>
              <a:defRPr sz="2000"/>
            </a:lvl6pPr>
            <a:lvl7pPr marL="3200400" lvl="6" indent="-355600" algn="l">
              <a:spcBef>
                <a:spcPts val="400"/>
              </a:spcBef>
              <a:spcAft>
                <a:spcPts val="0"/>
              </a:spcAft>
              <a:buSzPts val="2000"/>
              <a:buFont typeface="Arial"/>
              <a:buChar char="•"/>
              <a:defRPr sz="2000"/>
            </a:lvl7pPr>
            <a:lvl8pPr marL="3657600" lvl="7" indent="-355600" algn="l">
              <a:spcBef>
                <a:spcPts val="400"/>
              </a:spcBef>
              <a:spcAft>
                <a:spcPts val="0"/>
              </a:spcAft>
              <a:buSzPts val="2000"/>
              <a:buFont typeface="Arial"/>
              <a:buChar char="•"/>
              <a:defRPr sz="2000"/>
            </a:lvl8pPr>
            <a:lvl9pPr marL="4114800" lvl="8" indent="-355600" algn="l">
              <a:spcBef>
                <a:spcPts val="400"/>
              </a:spcBef>
              <a:spcAft>
                <a:spcPts val="0"/>
              </a:spcAft>
              <a:buSzPts val="2000"/>
              <a:buFont typeface="Arial"/>
              <a:buChar char="•"/>
              <a:defRPr sz="2000"/>
            </a:lvl9pPr>
          </a:lstStyle>
          <a:p>
            <a:endParaRPr/>
          </a:p>
        </p:txBody>
      </p:sp>
      <p:sp>
        <p:nvSpPr>
          <p:cNvPr id="53" name="Google Shape;53;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1400"/>
              <a:buFont typeface="Arial"/>
              <a:buNone/>
              <a:defRPr sz="1400"/>
            </a:lvl1pPr>
            <a:lvl2pPr marL="914400" lvl="1" indent="-228600" algn="l">
              <a:spcBef>
                <a:spcPts val="240"/>
              </a:spcBef>
              <a:spcAft>
                <a:spcPts val="0"/>
              </a:spcAft>
              <a:buSzPts val="1200"/>
              <a:buNone/>
              <a:defRPr sz="1200"/>
            </a:lvl2pPr>
            <a:lvl3pPr marL="1371600" lvl="2" indent="-228600" algn="l">
              <a:spcBef>
                <a:spcPts val="200"/>
              </a:spcBef>
              <a:spcAft>
                <a:spcPts val="0"/>
              </a:spcAft>
              <a:buSzPts val="750"/>
              <a:buNone/>
              <a:defRPr sz="1000"/>
            </a:lvl3pPr>
            <a:lvl4pPr marL="1828800" lvl="3" indent="-228600" algn="l">
              <a:spcBef>
                <a:spcPts val="180"/>
              </a:spcBef>
              <a:spcAft>
                <a:spcPts val="0"/>
              </a:spcAft>
              <a:buSzPts val="900"/>
              <a:buFont typeface="Arial"/>
              <a:buNone/>
              <a:defRPr sz="900"/>
            </a:lvl4pPr>
            <a:lvl5pPr marL="2286000" lvl="4" indent="-228600" algn="l">
              <a:spcBef>
                <a:spcPts val="180"/>
              </a:spcBef>
              <a:spcAft>
                <a:spcPts val="0"/>
              </a:spcAft>
              <a:buSzPts val="900"/>
              <a:buFont typeface="Arial"/>
              <a:buNone/>
              <a:defRPr sz="900"/>
            </a:lvl5pPr>
            <a:lvl6pPr marL="2743200" lvl="5" indent="-228600" algn="l">
              <a:spcBef>
                <a:spcPts val="180"/>
              </a:spcBef>
              <a:spcAft>
                <a:spcPts val="0"/>
              </a:spcAft>
              <a:buSzPts val="900"/>
              <a:buFont typeface="Arial"/>
              <a:buNone/>
              <a:defRPr sz="900"/>
            </a:lvl6pPr>
            <a:lvl7pPr marL="3200400" lvl="6" indent="-228600" algn="l">
              <a:spcBef>
                <a:spcPts val="180"/>
              </a:spcBef>
              <a:spcAft>
                <a:spcPts val="0"/>
              </a:spcAft>
              <a:buSzPts val="900"/>
              <a:buFont typeface="Arial"/>
              <a:buNone/>
              <a:defRPr sz="900"/>
            </a:lvl7pPr>
            <a:lvl8pPr marL="3657600" lvl="7" indent="-228600" algn="l">
              <a:spcBef>
                <a:spcPts val="180"/>
              </a:spcBef>
              <a:spcAft>
                <a:spcPts val="0"/>
              </a:spcAft>
              <a:buSzPts val="900"/>
              <a:buFont typeface="Arial"/>
              <a:buNone/>
              <a:defRPr sz="900"/>
            </a:lvl8pPr>
            <a:lvl9pPr marL="4114800" lvl="8" indent="-228600" algn="l">
              <a:spcBef>
                <a:spcPts val="180"/>
              </a:spcBef>
              <a:spcAft>
                <a:spcPts val="0"/>
              </a:spcAft>
              <a:buSzPts val="900"/>
              <a:buFont typeface="Arial"/>
              <a:buNone/>
              <a:defRPr sz="900"/>
            </a:lvl9pPr>
          </a:lstStyle>
          <a:p>
            <a:endParaRPr/>
          </a:p>
        </p:txBody>
      </p:sp>
      <p:sp>
        <p:nvSpPr>
          <p:cNvPr id="54" name="Google Shape;54;p9"/>
          <p:cNvSpPr txBox="1">
            <a:spLocks noGrp="1"/>
          </p:cNvSpPr>
          <p:nvPr>
            <p:ph type="ftr" idx="11"/>
          </p:nvPr>
        </p:nvSpPr>
        <p:spPr>
          <a:xfrm>
            <a:off x="533400" y="6248400"/>
            <a:ext cx="5334000" cy="457200"/>
          </a:xfrm>
          <a:prstGeom prst="rect">
            <a:avLst/>
          </a:prstGeom>
          <a:noFill/>
          <a:ln>
            <a:noFill/>
          </a:ln>
        </p:spPr>
        <p:txBody>
          <a:bodyPr spcFirstLastPara="1" wrap="square" lIns="0" tIns="45700" rIns="0" bIns="45700" anchor="b" anchorCtr="0">
            <a:noAutofit/>
          </a:bodyPr>
          <a:lstStyle>
            <a:lvl1pPr lvl="0" algn="l">
              <a:lnSpc>
                <a:spcPct val="100000"/>
              </a:lnSpc>
              <a:spcBef>
                <a:spcPts val="0"/>
              </a:spcBef>
              <a:spcAft>
                <a:spcPts val="0"/>
              </a:spcAft>
              <a:buSzPts val="1400"/>
              <a:buNone/>
              <a:defRPr sz="1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9"/>
          <p:cNvSpPr txBox="1">
            <a:spLocks noGrp="1"/>
          </p:cNvSpPr>
          <p:nvPr>
            <p:ph type="sldNum" idx="12"/>
          </p:nvPr>
        </p:nvSpPr>
        <p:spPr>
          <a:xfrm>
            <a:off x="6400800" y="6172200"/>
            <a:ext cx="2209800" cy="457200"/>
          </a:xfrm>
          <a:prstGeom prst="rect">
            <a:avLst/>
          </a:prstGeom>
          <a:noFill/>
          <a:ln>
            <a:noFill/>
          </a:ln>
        </p:spPr>
        <p:txBody>
          <a:bodyPr spcFirstLastPara="1" wrap="square" lIns="0" tIns="45700" rIns="0" bIns="45700" anchor="b" anchorCtr="0">
            <a:noAutofit/>
          </a:bodyPr>
          <a:lstStyle>
            <a:lvl1pPr marL="0" marR="0" lvl="0"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9pPr>
          </a:lstStyle>
          <a:p>
            <a:pPr marL="0" lvl="0" indent="0" algn="r" rtl="0">
              <a:spcBef>
                <a:spcPts val="0"/>
              </a:spcBef>
              <a:spcAft>
                <a:spcPts val="0"/>
              </a:spcAft>
              <a:buNone/>
            </a:pPr>
            <a:r>
              <a:rPr lang="en-US"/>
              <a:t>13–</a:t>
            </a:r>
            <a:fld id="{00000000-1234-1234-1234-123412341234}" type="slidenum">
              <a:rPr lang="en-US"/>
              <a:t>‹#›</a:t>
            </a:fld>
            <a:endParaRP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0"/>
          <p:cNvSpPr txBox="1">
            <a:spLocks noGrp="1"/>
          </p:cNvSpPr>
          <p:nvPr>
            <p:ph type="ftr" idx="11"/>
          </p:nvPr>
        </p:nvSpPr>
        <p:spPr>
          <a:xfrm>
            <a:off x="533400" y="6248400"/>
            <a:ext cx="5334000" cy="457200"/>
          </a:xfrm>
          <a:prstGeom prst="rect">
            <a:avLst/>
          </a:prstGeom>
          <a:noFill/>
          <a:ln>
            <a:noFill/>
          </a:ln>
        </p:spPr>
        <p:txBody>
          <a:bodyPr spcFirstLastPara="1" wrap="square" lIns="0" tIns="45700" rIns="0" bIns="45700" anchor="b" anchorCtr="0">
            <a:noAutofit/>
          </a:bodyPr>
          <a:lstStyle>
            <a:lvl1pPr lvl="0" algn="l">
              <a:lnSpc>
                <a:spcPct val="100000"/>
              </a:lnSpc>
              <a:spcBef>
                <a:spcPts val="0"/>
              </a:spcBef>
              <a:spcAft>
                <a:spcPts val="0"/>
              </a:spcAft>
              <a:buSzPts val="1400"/>
              <a:buNone/>
              <a:defRPr sz="1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10"/>
          <p:cNvSpPr txBox="1">
            <a:spLocks noGrp="1"/>
          </p:cNvSpPr>
          <p:nvPr>
            <p:ph type="sldNum" idx="12"/>
          </p:nvPr>
        </p:nvSpPr>
        <p:spPr>
          <a:xfrm>
            <a:off x="6400800" y="6172200"/>
            <a:ext cx="2209800" cy="457200"/>
          </a:xfrm>
          <a:prstGeom prst="rect">
            <a:avLst/>
          </a:prstGeom>
          <a:noFill/>
          <a:ln>
            <a:noFill/>
          </a:ln>
        </p:spPr>
        <p:txBody>
          <a:bodyPr spcFirstLastPara="1" wrap="square" lIns="0" tIns="45700" rIns="0" bIns="45700" anchor="b" anchorCtr="0">
            <a:noAutofit/>
          </a:bodyPr>
          <a:lstStyle>
            <a:lvl1pPr marL="0" marR="0" lvl="0"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000"/>
              <a:buFont typeface="Arial"/>
              <a:buNone/>
              <a:defRPr sz="1000" b="1" i="0" u="none">
                <a:solidFill>
                  <a:schemeClr val="dk1"/>
                </a:solidFill>
                <a:latin typeface="Arial"/>
                <a:ea typeface="Arial"/>
                <a:cs typeface="Arial"/>
                <a:sym typeface="Arial"/>
              </a:defRPr>
            </a:lvl9pPr>
          </a:lstStyle>
          <a:p>
            <a:pPr marL="0" lvl="0" indent="0" algn="r" rtl="0">
              <a:spcBef>
                <a:spcPts val="0"/>
              </a:spcBef>
              <a:spcAft>
                <a:spcPts val="0"/>
              </a:spcAft>
              <a:buNone/>
            </a:pPr>
            <a:r>
              <a:rPr lang="en-US"/>
              <a:t>13–</a:t>
            </a:r>
            <a:fld id="{00000000-1234-1234-1234-123412341234}" type="slidenum">
              <a:rPr lang="en-US"/>
              <a:t>‹#›</a:t>
            </a:fld>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lvl1pPr marR="0" lvl="0" algn="l" rtl="0">
              <a:spcBef>
                <a:spcPts val="0"/>
              </a:spcBef>
              <a:spcAft>
                <a:spcPts val="0"/>
              </a:spcAft>
              <a:buSzPts val="1400"/>
              <a:buNone/>
              <a:defRPr sz="4000" b="1" i="0" u="none" strike="noStrike" cap="none">
                <a:solidFill>
                  <a:srgbClr val="3366CC"/>
                </a:solidFill>
                <a:latin typeface="Arial"/>
                <a:ea typeface="Arial"/>
                <a:cs typeface="Arial"/>
                <a:sym typeface="Arial"/>
              </a:defRPr>
            </a:lvl1pPr>
            <a:lvl2pPr marR="0" lvl="1" algn="l" rtl="0">
              <a:spcBef>
                <a:spcPts val="0"/>
              </a:spcBef>
              <a:spcAft>
                <a:spcPts val="0"/>
              </a:spcAft>
              <a:buSzPts val="1400"/>
              <a:buNone/>
              <a:defRPr sz="4000" b="1" i="0" u="none" strike="noStrike" cap="none">
                <a:solidFill>
                  <a:srgbClr val="3366CC"/>
                </a:solidFill>
                <a:latin typeface="Arial"/>
                <a:ea typeface="Arial"/>
                <a:cs typeface="Arial"/>
                <a:sym typeface="Arial"/>
              </a:defRPr>
            </a:lvl2pPr>
            <a:lvl3pPr marR="0" lvl="2" algn="l" rtl="0">
              <a:spcBef>
                <a:spcPts val="0"/>
              </a:spcBef>
              <a:spcAft>
                <a:spcPts val="0"/>
              </a:spcAft>
              <a:buSzPts val="1400"/>
              <a:buNone/>
              <a:defRPr sz="4000" b="1" i="0" u="none" strike="noStrike" cap="none">
                <a:solidFill>
                  <a:srgbClr val="3366CC"/>
                </a:solidFill>
                <a:latin typeface="Arial"/>
                <a:ea typeface="Arial"/>
                <a:cs typeface="Arial"/>
                <a:sym typeface="Arial"/>
              </a:defRPr>
            </a:lvl3pPr>
            <a:lvl4pPr marR="0" lvl="3" algn="l" rtl="0">
              <a:spcBef>
                <a:spcPts val="0"/>
              </a:spcBef>
              <a:spcAft>
                <a:spcPts val="0"/>
              </a:spcAft>
              <a:buSzPts val="1400"/>
              <a:buNone/>
              <a:defRPr sz="4000" b="1" i="0" u="none" strike="noStrike" cap="none">
                <a:solidFill>
                  <a:srgbClr val="3366CC"/>
                </a:solidFill>
                <a:latin typeface="Arial"/>
                <a:ea typeface="Arial"/>
                <a:cs typeface="Arial"/>
                <a:sym typeface="Arial"/>
              </a:defRPr>
            </a:lvl4pPr>
            <a:lvl5pPr marR="0" lvl="4" algn="l" rtl="0">
              <a:spcBef>
                <a:spcPts val="0"/>
              </a:spcBef>
              <a:spcAft>
                <a:spcPts val="0"/>
              </a:spcAft>
              <a:buSzPts val="1400"/>
              <a:buNone/>
              <a:defRPr sz="4000" b="1" i="0" u="none" strike="noStrike" cap="none">
                <a:solidFill>
                  <a:srgbClr val="3366CC"/>
                </a:solidFill>
                <a:latin typeface="Arial"/>
                <a:ea typeface="Arial"/>
                <a:cs typeface="Arial"/>
                <a:sym typeface="Arial"/>
              </a:defRPr>
            </a:lvl5pPr>
            <a:lvl6pPr marR="0" lvl="5" algn="l" rtl="0">
              <a:spcBef>
                <a:spcPts val="0"/>
              </a:spcBef>
              <a:spcAft>
                <a:spcPts val="0"/>
              </a:spcAft>
              <a:buSzPts val="1400"/>
              <a:buNone/>
              <a:defRPr sz="4000" b="1" i="0" u="none" strike="noStrike" cap="none">
                <a:solidFill>
                  <a:srgbClr val="3366CC"/>
                </a:solidFill>
                <a:latin typeface="Arial"/>
                <a:ea typeface="Arial"/>
                <a:cs typeface="Arial"/>
                <a:sym typeface="Arial"/>
              </a:defRPr>
            </a:lvl6pPr>
            <a:lvl7pPr marR="0" lvl="6" algn="l" rtl="0">
              <a:spcBef>
                <a:spcPts val="0"/>
              </a:spcBef>
              <a:spcAft>
                <a:spcPts val="0"/>
              </a:spcAft>
              <a:buSzPts val="1400"/>
              <a:buNone/>
              <a:defRPr sz="4000" b="1" i="0" u="none" strike="noStrike" cap="none">
                <a:solidFill>
                  <a:srgbClr val="3366CC"/>
                </a:solidFill>
                <a:latin typeface="Arial"/>
                <a:ea typeface="Arial"/>
                <a:cs typeface="Arial"/>
                <a:sym typeface="Arial"/>
              </a:defRPr>
            </a:lvl7pPr>
            <a:lvl8pPr marR="0" lvl="7" algn="l" rtl="0">
              <a:spcBef>
                <a:spcPts val="0"/>
              </a:spcBef>
              <a:spcAft>
                <a:spcPts val="0"/>
              </a:spcAft>
              <a:buSzPts val="1400"/>
              <a:buNone/>
              <a:defRPr sz="4000" b="1" i="0" u="none" strike="noStrike" cap="none">
                <a:solidFill>
                  <a:srgbClr val="3366CC"/>
                </a:solidFill>
                <a:latin typeface="Arial"/>
                <a:ea typeface="Arial"/>
                <a:cs typeface="Arial"/>
                <a:sym typeface="Arial"/>
              </a:defRPr>
            </a:lvl8pPr>
            <a:lvl9pPr marR="0" lvl="8" algn="l" rtl="0">
              <a:spcBef>
                <a:spcPts val="0"/>
              </a:spcBef>
              <a:spcAft>
                <a:spcPts val="0"/>
              </a:spcAft>
              <a:buSzPts val="1400"/>
              <a:buNone/>
              <a:defRPr sz="4000" b="1" i="0" u="none" strike="noStrike" cap="none">
                <a:solidFill>
                  <a:srgbClr val="3366CC"/>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rgbClr val="CC0000"/>
                </a:solidFill>
                <a:latin typeface="Arial"/>
                <a:ea typeface="Arial"/>
                <a:cs typeface="Arial"/>
                <a:sym typeface="Arial"/>
              </a:defRPr>
            </a:lvl1pPr>
            <a:lvl2pPr marL="914400" marR="0" lvl="1" indent="-381000" algn="l" rtl="0">
              <a:spcBef>
                <a:spcPts val="480"/>
              </a:spcBef>
              <a:spcAft>
                <a:spcPts val="0"/>
              </a:spcAft>
              <a:buClr>
                <a:schemeClr val="lt2"/>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23850" algn="l" rtl="0">
              <a:spcBef>
                <a:spcPts val="400"/>
              </a:spcBef>
              <a:spcAft>
                <a:spcPts val="0"/>
              </a:spcAft>
              <a:buClr>
                <a:schemeClr val="lt2"/>
              </a:buClr>
              <a:buSzPts val="1500"/>
              <a:buFont typeface="Noto Sans Symbols"/>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lt2"/>
              </a:buClr>
              <a:buSzPts val="2000"/>
              <a:buFont typeface="Arial"/>
              <a:buChar char="–"/>
              <a:defRPr sz="2000" b="0" i="0" u="none" strike="noStrike" cap="none">
                <a:solidFill>
                  <a:srgbClr val="010000"/>
                </a:solidFill>
                <a:latin typeface="Arial"/>
                <a:ea typeface="Arial"/>
                <a:cs typeface="Arial"/>
                <a:sym typeface="Arial"/>
              </a:defRPr>
            </a:lvl4pPr>
            <a:lvl5pPr marL="2286000" marR="0" lvl="4" indent="-355600" algn="l" rtl="0">
              <a:spcBef>
                <a:spcPts val="400"/>
              </a:spcBef>
              <a:spcAft>
                <a:spcPts val="0"/>
              </a:spcAft>
              <a:buClr>
                <a:schemeClr val="lt2"/>
              </a:buClr>
              <a:buSzPts val="2000"/>
              <a:buFont typeface="Arial"/>
              <a:buChar char="•"/>
              <a:defRPr sz="2000" b="0" i="0" u="none" strike="noStrike" cap="none">
                <a:solidFill>
                  <a:srgbClr val="010000"/>
                </a:solidFill>
                <a:latin typeface="Arial"/>
                <a:ea typeface="Arial"/>
                <a:cs typeface="Arial"/>
                <a:sym typeface="Arial"/>
              </a:defRPr>
            </a:lvl5pPr>
            <a:lvl6pPr marL="2743200" marR="0" lvl="5" indent="-355600" algn="l" rtl="0">
              <a:spcBef>
                <a:spcPts val="400"/>
              </a:spcBef>
              <a:spcAft>
                <a:spcPts val="0"/>
              </a:spcAft>
              <a:buClr>
                <a:schemeClr val="lt2"/>
              </a:buClr>
              <a:buSzPts val="2000"/>
              <a:buFont typeface="Arial"/>
              <a:buChar char="•"/>
              <a:defRPr sz="2000" b="0" i="0" u="none" strike="noStrike" cap="none">
                <a:solidFill>
                  <a:srgbClr val="010000"/>
                </a:solidFill>
                <a:latin typeface="Arial"/>
                <a:ea typeface="Arial"/>
                <a:cs typeface="Arial"/>
                <a:sym typeface="Arial"/>
              </a:defRPr>
            </a:lvl6pPr>
            <a:lvl7pPr marL="3200400" marR="0" lvl="6" indent="-355600" algn="l" rtl="0">
              <a:spcBef>
                <a:spcPts val="400"/>
              </a:spcBef>
              <a:spcAft>
                <a:spcPts val="0"/>
              </a:spcAft>
              <a:buClr>
                <a:schemeClr val="lt2"/>
              </a:buClr>
              <a:buSzPts val="2000"/>
              <a:buFont typeface="Arial"/>
              <a:buChar char="•"/>
              <a:defRPr sz="2000" b="0" i="0" u="none" strike="noStrike" cap="none">
                <a:solidFill>
                  <a:srgbClr val="010000"/>
                </a:solidFill>
                <a:latin typeface="Arial"/>
                <a:ea typeface="Arial"/>
                <a:cs typeface="Arial"/>
                <a:sym typeface="Arial"/>
              </a:defRPr>
            </a:lvl7pPr>
            <a:lvl8pPr marL="3657600" marR="0" lvl="7" indent="-355600" algn="l" rtl="0">
              <a:spcBef>
                <a:spcPts val="400"/>
              </a:spcBef>
              <a:spcAft>
                <a:spcPts val="0"/>
              </a:spcAft>
              <a:buClr>
                <a:schemeClr val="lt2"/>
              </a:buClr>
              <a:buSzPts val="2000"/>
              <a:buFont typeface="Arial"/>
              <a:buChar char="•"/>
              <a:defRPr sz="2000" b="0" i="0" u="none" strike="noStrike" cap="none">
                <a:solidFill>
                  <a:srgbClr val="010000"/>
                </a:solidFill>
                <a:latin typeface="Arial"/>
                <a:ea typeface="Arial"/>
                <a:cs typeface="Arial"/>
                <a:sym typeface="Arial"/>
              </a:defRPr>
            </a:lvl8pPr>
            <a:lvl9pPr marL="4114800" marR="0" lvl="8" indent="-355600" algn="l" rtl="0">
              <a:spcBef>
                <a:spcPts val="400"/>
              </a:spcBef>
              <a:spcAft>
                <a:spcPts val="0"/>
              </a:spcAft>
              <a:buClr>
                <a:schemeClr val="lt2"/>
              </a:buClr>
              <a:buSzPts val="2000"/>
              <a:buFont typeface="Arial"/>
              <a:buChar char="•"/>
              <a:defRPr sz="2000" b="0" i="0" u="none" strike="noStrike" cap="none">
                <a:solidFill>
                  <a:srgbClr val="010000"/>
                </a:solidFill>
                <a:latin typeface="Arial"/>
                <a:ea typeface="Arial"/>
                <a:cs typeface="Arial"/>
                <a:sym typeface="Arial"/>
              </a:defRPr>
            </a:lvl9pPr>
          </a:lstStyle>
          <a:p>
            <a:endParaRPr/>
          </a:p>
        </p:txBody>
      </p:sp>
      <p:sp>
        <p:nvSpPr>
          <p:cNvPr id="12" name="Google Shape;12;p1"/>
          <p:cNvSpPr txBox="1">
            <a:spLocks noGrp="1"/>
          </p:cNvSpPr>
          <p:nvPr>
            <p:ph type="ftr" idx="11"/>
          </p:nvPr>
        </p:nvSpPr>
        <p:spPr>
          <a:xfrm>
            <a:off x="533400" y="6248400"/>
            <a:ext cx="5334000" cy="457200"/>
          </a:xfrm>
          <a:prstGeom prst="rect">
            <a:avLst/>
          </a:prstGeom>
          <a:noFill/>
          <a:ln>
            <a:noFill/>
          </a:ln>
        </p:spPr>
        <p:txBody>
          <a:bodyPr spcFirstLastPara="1" wrap="square" lIns="0" tIns="45700" rIns="0" bIns="45700" anchor="b" anchorCtr="0">
            <a:noAutofit/>
          </a:bodyPr>
          <a:lstStyle>
            <a:lvl1pPr marR="0" lvl="0" algn="l" rtl="0">
              <a:lnSpc>
                <a:spcPct val="100000"/>
              </a:lnSpc>
              <a:spcBef>
                <a:spcPts val="0"/>
              </a:spcBef>
              <a:spcAft>
                <a:spcPts val="0"/>
              </a:spcAft>
              <a:buSzPts val="1400"/>
              <a:buNone/>
              <a:defRPr sz="10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sldNum" idx="12"/>
          </p:nvPr>
        </p:nvSpPr>
        <p:spPr>
          <a:xfrm>
            <a:off x="6400800" y="6172200"/>
            <a:ext cx="2209800" cy="457200"/>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chemeClr val="dk1"/>
              </a:buClr>
              <a:buSzPts val="1000"/>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000"/>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000"/>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000"/>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000"/>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000"/>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000"/>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000"/>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000"/>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r>
              <a:rPr lang="en-US"/>
              <a:t>13–</a:t>
            </a:r>
            <a:fld id="{00000000-1234-1234-1234-123412341234}" type="slidenum">
              <a:rPr lang="en-US"/>
              <a:t>‹#›</a:t>
            </a:fld>
            <a:endParaRPr sz="1400" b="0">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slow">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3"/>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endParaRPr sz="10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78" name="Google Shape;78;p13"/>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1</a:t>
            </a:fld>
            <a:endParaRPr/>
          </a:p>
        </p:txBody>
      </p:sp>
      <p:sp>
        <p:nvSpPr>
          <p:cNvPr id="79" name="Google Shape;79;p13"/>
          <p:cNvSpPr txBox="1">
            <a:spLocks noGrp="1"/>
          </p:cNvSpPr>
          <p:nvPr>
            <p:ph type="ctrTitle"/>
          </p:nvPr>
        </p:nvSpPr>
        <p:spPr>
          <a:xfrm>
            <a:off x="3733800" y="3810000"/>
            <a:ext cx="5181600" cy="2101850"/>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400"/>
              <a:buFont typeface="Arial"/>
              <a:buNone/>
            </a:pPr>
            <a:r>
              <a:rPr lang="en-US" sz="4400" b="1" i="0" u="none">
                <a:solidFill>
                  <a:srgbClr val="3366CC"/>
                </a:solidFill>
                <a:latin typeface="Arial"/>
                <a:ea typeface="Arial"/>
                <a:cs typeface="Arial"/>
                <a:sym typeface="Arial"/>
              </a:rPr>
              <a:t>Understanding Individual Behavior</a:t>
            </a:r>
            <a:endParaRPr/>
          </a:p>
        </p:txBody>
      </p:sp>
      <p:sp>
        <p:nvSpPr>
          <p:cNvPr id="80" name="Google Shape;80;p13"/>
          <p:cNvSpPr txBox="1">
            <a:spLocks noGrp="1"/>
          </p:cNvSpPr>
          <p:nvPr>
            <p:ph type="subTitle" idx="1"/>
          </p:nvPr>
        </p:nvSpPr>
        <p:spPr>
          <a:xfrm>
            <a:off x="1524000" y="4038600"/>
            <a:ext cx="1981200" cy="14478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1000"/>
              <a:buFont typeface="Arial"/>
              <a:buNone/>
            </a:pPr>
            <a:r>
              <a:rPr lang="en-US" sz="1000" b="1" i="0" u="none">
                <a:solidFill>
                  <a:srgbClr val="CC0000"/>
                </a:solidFill>
                <a:latin typeface="Arial"/>
                <a:ea typeface="Arial"/>
                <a:cs typeface="Arial"/>
                <a:sym typeface="Arial"/>
              </a:rPr>
              <a:t>Lecture 2</a:t>
            </a:r>
            <a:endParaRPr/>
          </a:p>
        </p:txBody>
      </p:sp>
      <p:sp>
        <p:nvSpPr>
          <p:cNvPr id="81" name="Google Shape;81;p13"/>
          <p:cNvSpPr txBox="1"/>
          <p:nvPr/>
        </p:nvSpPr>
        <p:spPr>
          <a:xfrm>
            <a:off x="609600" y="685800"/>
            <a:ext cx="7848600" cy="11080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   </a:t>
            </a:r>
            <a:endParaRPr sz="2400" b="1" i="0" u="none">
              <a:solidFill>
                <a:srgbClr val="CC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400"/>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2"/>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166" name="Google Shape;166;p22"/>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10</a:t>
            </a:fld>
            <a:endParaRPr/>
          </a:p>
        </p:txBody>
      </p:sp>
      <p:sp>
        <p:nvSpPr>
          <p:cNvPr id="167" name="Google Shape;167;p22"/>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Job Satisfaction and Absenteeism</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Satisfied employees tend to have lower levels of absenteeism, although satisfied employees are bound to take company approved days off (e.g. sick days)</a:t>
            </a:r>
            <a:endParaRPr/>
          </a:p>
          <a:p>
            <a:pPr marL="222250" lvl="0" indent="-222250" algn="l" rtl="0">
              <a:lnSpc>
                <a:spcPct val="100000"/>
              </a:lnSpc>
              <a:spcBef>
                <a:spcPts val="56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Job Satisfaction and Turnover</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Satisfied employees have lower levels of turnover; dissatisfied employees have higher levels of turnover.</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Turnover is affected by the level of employee performance.</a:t>
            </a:r>
            <a:endParaRPr/>
          </a:p>
          <a:p>
            <a:pPr marL="974725" lvl="2" indent="-234950" algn="l" rtl="0">
              <a:lnSpc>
                <a:spcPct val="100000"/>
              </a:lnSpc>
              <a:spcBef>
                <a:spcPts val="4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The preferential treatment afforded superior employees makes satisfaction less important in predicting their turnover decisions.</a:t>
            </a:r>
            <a:endParaRPr/>
          </a:p>
        </p:txBody>
      </p:sp>
      <p:sp>
        <p:nvSpPr>
          <p:cNvPr id="168" name="Google Shape;168;p22"/>
          <p:cNvSpPr txBox="1">
            <a:spLocks noGrp="1"/>
          </p:cNvSpPr>
          <p:nvPr>
            <p:ph type="title"/>
          </p:nvPr>
        </p:nvSpPr>
        <p:spPr>
          <a:xfrm>
            <a:off x="533400" y="381000"/>
            <a:ext cx="8458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Psychological Factors – Attitudes</a:t>
            </a:r>
            <a:endParaRPr/>
          </a:p>
        </p:txBody>
      </p:sp>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3"/>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175" name="Google Shape;175;p23"/>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11</a:t>
            </a:fld>
            <a:endParaRPr/>
          </a:p>
        </p:txBody>
      </p:sp>
      <p:sp>
        <p:nvSpPr>
          <p:cNvPr id="176" name="Google Shape;176;p23"/>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Job Satisfaction and Customer Satisfaction</a:t>
            </a:r>
            <a:endParaRPr/>
          </a:p>
          <a:p>
            <a:pPr marL="625475" lvl="1" indent="-284162" algn="l" rtl="0">
              <a:lnSpc>
                <a:spcPct val="100000"/>
              </a:lnSpc>
              <a:spcBef>
                <a:spcPts val="84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The level of job satisfaction for frontline employees is related to increased customer satisfaction and loyalty.</a:t>
            </a:r>
            <a:endParaRPr/>
          </a:p>
          <a:p>
            <a:pPr marL="625475" lvl="1" indent="-284162" algn="l" rtl="0">
              <a:lnSpc>
                <a:spcPct val="100000"/>
              </a:lnSpc>
              <a:spcBef>
                <a:spcPts val="84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Interaction with dissatisfied customers can increase an employee’s job dissatisfaction.</a:t>
            </a:r>
            <a:endParaRPr/>
          </a:p>
          <a:p>
            <a:pPr marL="625475" lvl="1" indent="-284162" algn="l" rtl="0">
              <a:lnSpc>
                <a:spcPct val="100000"/>
              </a:lnSpc>
              <a:spcBef>
                <a:spcPts val="84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Actions to increase job satisfaction for customer service workers:</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Hire upbeat and friendly employees.</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Reward superior customer service.</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Provide a positive work climate.</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Use attitude surveys to track employee satisfaction.</a:t>
            </a:r>
            <a:endParaRPr/>
          </a:p>
        </p:txBody>
      </p:sp>
      <p:sp>
        <p:nvSpPr>
          <p:cNvPr id="177" name="Google Shape;177;p23"/>
          <p:cNvSpPr txBox="1">
            <a:spLocks noGrp="1"/>
          </p:cNvSpPr>
          <p:nvPr>
            <p:ph type="title"/>
          </p:nvPr>
        </p:nvSpPr>
        <p:spPr>
          <a:xfrm>
            <a:off x="533400" y="381000"/>
            <a:ext cx="8458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Psychological Factors – Attitudes</a:t>
            </a:r>
            <a:endParaRPr/>
          </a:p>
        </p:txBody>
      </p:sp>
    </p:spTree>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4"/>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183" name="Google Shape;183;p24"/>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12</a:t>
            </a:fld>
            <a:endParaRPr/>
          </a:p>
        </p:txBody>
      </p:sp>
      <p:sp>
        <p:nvSpPr>
          <p:cNvPr id="184" name="Google Shape;184;p24"/>
          <p:cNvSpPr txBox="1">
            <a:spLocks noGrp="1"/>
          </p:cNvSpPr>
          <p:nvPr>
            <p:ph type="body" idx="1"/>
          </p:nvPr>
        </p:nvSpPr>
        <p:spPr>
          <a:xfrm>
            <a:off x="457200" y="1600200"/>
            <a:ext cx="8102600" cy="39624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Job Satisfaction and Organizational Citizenship Behavior (OCB)</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Relationship between job satisfaction and OCB is tempered by perceptions of fairness</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Individual OCB is influenced by work group OCB</a:t>
            </a:r>
            <a:endParaRPr/>
          </a:p>
          <a:p>
            <a:pPr marL="222250" lvl="0" indent="-222250" algn="l" rtl="0">
              <a:lnSpc>
                <a:spcPct val="100000"/>
              </a:lnSpc>
              <a:spcBef>
                <a:spcPts val="56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Job Satisfaction and Workplace Misbehavior</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Dissatisfied employees will respond somehow</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Not easy to predict exactly how they’ll respond</a:t>
            </a:r>
            <a:endParaRPr/>
          </a:p>
          <a:p>
            <a:pPr marL="222250" lvl="0" indent="-69850" algn="l" rtl="0">
              <a:spcBef>
                <a:spcPts val="480"/>
              </a:spcBef>
              <a:spcAft>
                <a:spcPts val="0"/>
              </a:spcAft>
              <a:buSzPts val="2400"/>
              <a:buFont typeface="Arial"/>
              <a:buNone/>
            </a:pPr>
            <a:endParaRPr sz="2400" b="0" i="0" u="none">
              <a:solidFill>
                <a:schemeClr val="dk1"/>
              </a:solidFill>
              <a:latin typeface="Arial"/>
              <a:ea typeface="Arial"/>
              <a:cs typeface="Arial"/>
              <a:sym typeface="Arial"/>
            </a:endParaRPr>
          </a:p>
        </p:txBody>
      </p:sp>
      <p:sp>
        <p:nvSpPr>
          <p:cNvPr id="185" name="Google Shape;185;p24"/>
          <p:cNvSpPr txBox="1">
            <a:spLocks noGrp="1"/>
          </p:cNvSpPr>
          <p:nvPr>
            <p:ph type="title"/>
          </p:nvPr>
        </p:nvSpPr>
        <p:spPr>
          <a:xfrm>
            <a:off x="533400" y="381000"/>
            <a:ext cx="8458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Psychological Factors – Attitudes</a:t>
            </a:r>
            <a:endParaRPr/>
          </a:p>
        </p:txBody>
      </p:sp>
    </p:spTree>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5"/>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191" name="Google Shape;191;p25"/>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13</a:t>
            </a:fld>
            <a:endParaRPr/>
          </a:p>
        </p:txBody>
      </p:sp>
      <p:sp>
        <p:nvSpPr>
          <p:cNvPr id="192" name="Google Shape;192;p25"/>
          <p:cNvSpPr txBox="1">
            <a:spLocks noGrp="1"/>
          </p:cNvSpPr>
          <p:nvPr>
            <p:ph type="body" idx="1"/>
          </p:nvPr>
        </p:nvSpPr>
        <p:spPr>
          <a:xfrm>
            <a:off x="533400" y="1600200"/>
            <a:ext cx="8102600" cy="39624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Job Involvement</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The degree to which an employee identifies with his or her job, actively participates in it, and considers his or her performance to be important to his or her self-worth.</a:t>
            </a:r>
            <a:endParaRPr/>
          </a:p>
          <a:p>
            <a:pPr marL="974725" lvl="2" indent="-234950" algn="l" rtl="0">
              <a:lnSpc>
                <a:spcPct val="100000"/>
              </a:lnSpc>
              <a:spcBef>
                <a:spcPts val="4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High levels of commitment are related to fewer absences and lower resignation rates.</a:t>
            </a:r>
            <a:endParaRPr/>
          </a:p>
        </p:txBody>
      </p:sp>
      <p:sp>
        <p:nvSpPr>
          <p:cNvPr id="193" name="Google Shape;193;p25"/>
          <p:cNvSpPr txBox="1">
            <a:spLocks noGrp="1"/>
          </p:cNvSpPr>
          <p:nvPr>
            <p:ph type="title"/>
          </p:nvPr>
        </p:nvSpPr>
        <p:spPr>
          <a:xfrm>
            <a:off x="533400" y="381000"/>
            <a:ext cx="83820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Psychological Factors – Attitudes</a:t>
            </a:r>
            <a:endParaRPr/>
          </a:p>
        </p:txBody>
      </p:sp>
    </p:spTree>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6"/>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200" name="Google Shape;200;p26"/>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14</a:t>
            </a:fld>
            <a:endParaRPr/>
          </a:p>
        </p:txBody>
      </p:sp>
      <p:sp>
        <p:nvSpPr>
          <p:cNvPr id="201" name="Google Shape;201;p26"/>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Organizational Commitment</a:t>
            </a:r>
            <a:endParaRPr/>
          </a:p>
          <a:p>
            <a:pPr marL="625475" lvl="1" indent="-284162" algn="l" rtl="0">
              <a:lnSpc>
                <a:spcPct val="100000"/>
              </a:lnSpc>
              <a:spcBef>
                <a:spcPts val="12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Is the degree to which an employee identifies with a particular organization and its goals and wishes to maintain membership in the organization.</a:t>
            </a:r>
            <a:endParaRPr/>
          </a:p>
          <a:p>
            <a:pPr marL="625475" lvl="1" indent="-284162" algn="l" rtl="0">
              <a:lnSpc>
                <a:spcPct val="100000"/>
              </a:lnSpc>
              <a:spcBef>
                <a:spcPts val="12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Leads to lower levels of both absenteeism and turnover.</a:t>
            </a:r>
            <a:endParaRPr/>
          </a:p>
          <a:p>
            <a:pPr marL="625475" lvl="1" indent="-284162" algn="l" rtl="0">
              <a:lnSpc>
                <a:spcPct val="100000"/>
              </a:lnSpc>
              <a:spcBef>
                <a:spcPts val="12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Could be becoming an outmoded measure as the number of workers who change employers increases.</a:t>
            </a:r>
            <a:endParaRPr/>
          </a:p>
        </p:txBody>
      </p:sp>
      <p:sp>
        <p:nvSpPr>
          <p:cNvPr id="202" name="Google Shape;202;p26"/>
          <p:cNvSpPr txBox="1">
            <a:spLocks noGrp="1"/>
          </p:cNvSpPr>
          <p:nvPr>
            <p:ph type="title"/>
          </p:nvPr>
        </p:nvSpPr>
        <p:spPr>
          <a:xfrm>
            <a:off x="533400" y="381000"/>
            <a:ext cx="8458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Psychological Factors – Attitudes</a:t>
            </a:r>
            <a:endParaRPr/>
          </a:p>
        </p:txBody>
      </p:sp>
    </p:spTree>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7"/>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209" name="Google Shape;209;p27"/>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15</a:t>
            </a:fld>
            <a:endParaRPr/>
          </a:p>
        </p:txBody>
      </p:sp>
      <p:sp>
        <p:nvSpPr>
          <p:cNvPr id="210" name="Google Shape;210;p27"/>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Perceived Organizational Support</a:t>
            </a:r>
            <a:endParaRPr/>
          </a:p>
          <a:p>
            <a:pPr marL="625475" lvl="1" indent="-284162" algn="l" rtl="0">
              <a:lnSpc>
                <a:spcPct val="100000"/>
              </a:lnSpc>
              <a:spcBef>
                <a:spcPts val="12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Is the general belief of employees that their organization values their contribution and cares about their well-being.</a:t>
            </a:r>
            <a:endParaRPr/>
          </a:p>
          <a:p>
            <a:pPr marL="625475" lvl="1" indent="-284162" algn="l" rtl="0">
              <a:lnSpc>
                <a:spcPct val="100000"/>
              </a:lnSpc>
              <a:spcBef>
                <a:spcPts val="12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Represents the commitment of the organization to the employee.</a:t>
            </a:r>
            <a:endParaRPr/>
          </a:p>
          <a:p>
            <a:pPr marL="625475" lvl="1" indent="-284162" algn="l" rtl="0">
              <a:lnSpc>
                <a:spcPct val="100000"/>
              </a:lnSpc>
              <a:spcBef>
                <a:spcPts val="12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Providing high levels of support increases job satisfaction and lower turnover.</a:t>
            </a:r>
            <a:endParaRPr/>
          </a:p>
          <a:p>
            <a:pPr marL="222250" lvl="0" indent="-69850" algn="l" rtl="0">
              <a:spcBef>
                <a:spcPts val="480"/>
              </a:spcBef>
              <a:spcAft>
                <a:spcPts val="0"/>
              </a:spcAft>
              <a:buSzPts val="2400"/>
              <a:buFont typeface="Arial"/>
              <a:buNone/>
            </a:pPr>
            <a:endParaRPr sz="2400" b="0" i="0" u="none">
              <a:solidFill>
                <a:schemeClr val="dk1"/>
              </a:solidFill>
              <a:latin typeface="Arial"/>
              <a:ea typeface="Arial"/>
              <a:cs typeface="Arial"/>
              <a:sym typeface="Arial"/>
            </a:endParaRPr>
          </a:p>
        </p:txBody>
      </p:sp>
      <p:sp>
        <p:nvSpPr>
          <p:cNvPr id="211" name="Google Shape;211;p27"/>
          <p:cNvSpPr txBox="1">
            <a:spLocks noGrp="1"/>
          </p:cNvSpPr>
          <p:nvPr>
            <p:ph type="title"/>
          </p:nvPr>
        </p:nvSpPr>
        <p:spPr>
          <a:xfrm>
            <a:off x="533400" y="381000"/>
            <a:ext cx="8458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Psychological Factors – Attitudes</a:t>
            </a:r>
            <a:endParaRPr/>
          </a:p>
        </p:txBody>
      </p:sp>
    </p:spTree>
  </p:cSld>
  <p:clrMapOvr>
    <a:masterClrMapping/>
  </p:clrMapOvr>
  <p:transition spd="slow">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8"/>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217" name="Google Shape;217;p28"/>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16</a:t>
            </a:fld>
            <a:endParaRPr/>
          </a:p>
        </p:txBody>
      </p:sp>
      <p:sp>
        <p:nvSpPr>
          <p:cNvPr id="218" name="Google Shape;218;p28"/>
          <p:cNvSpPr txBox="1">
            <a:spLocks noGrp="1"/>
          </p:cNvSpPr>
          <p:nvPr>
            <p:ph type="title"/>
          </p:nvPr>
        </p:nvSpPr>
        <p:spPr>
          <a:xfrm>
            <a:off x="533400" y="381000"/>
            <a:ext cx="8077200" cy="457200"/>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Exhibit 13–2    Key Employee Engagement Factors</a:t>
            </a:r>
            <a:endParaRPr/>
          </a:p>
        </p:txBody>
      </p:sp>
      <p:graphicFrame>
        <p:nvGraphicFramePr>
          <p:cNvPr id="219" name="Google Shape;219;p28"/>
          <p:cNvGraphicFramePr/>
          <p:nvPr/>
        </p:nvGraphicFramePr>
        <p:xfrm>
          <a:off x="533400" y="1066800"/>
          <a:ext cx="3000000" cy="3000000"/>
        </p:xfrm>
        <a:graphic>
          <a:graphicData uri="http://schemas.openxmlformats.org/drawingml/2006/table">
            <a:tbl>
              <a:tblPr>
                <a:noFill/>
                <a:tableStyleId>{895DAF8D-78F3-453E-9091-C7CE7C47327E}</a:tableStyleId>
              </a:tblPr>
              <a:tblGrid>
                <a:gridCol w="1274750">
                  <a:extLst>
                    <a:ext uri="{9D8B030D-6E8A-4147-A177-3AD203B41FA5}">
                      <a16:colId xmlns:a16="http://schemas.microsoft.com/office/drawing/2014/main" val="20000"/>
                    </a:ext>
                  </a:extLst>
                </a:gridCol>
                <a:gridCol w="419100">
                  <a:extLst>
                    <a:ext uri="{9D8B030D-6E8A-4147-A177-3AD203B41FA5}">
                      <a16:colId xmlns:a16="http://schemas.microsoft.com/office/drawing/2014/main" val="20001"/>
                    </a:ext>
                  </a:extLst>
                </a:gridCol>
                <a:gridCol w="314325">
                  <a:extLst>
                    <a:ext uri="{9D8B030D-6E8A-4147-A177-3AD203B41FA5}">
                      <a16:colId xmlns:a16="http://schemas.microsoft.com/office/drawing/2014/main" val="20002"/>
                    </a:ext>
                  </a:extLst>
                </a:gridCol>
                <a:gridCol w="379400">
                  <a:extLst>
                    <a:ext uri="{9D8B030D-6E8A-4147-A177-3AD203B41FA5}">
                      <a16:colId xmlns:a16="http://schemas.microsoft.com/office/drawing/2014/main" val="20003"/>
                    </a:ext>
                  </a:extLst>
                </a:gridCol>
                <a:gridCol w="442900">
                  <a:extLst>
                    <a:ext uri="{9D8B030D-6E8A-4147-A177-3AD203B41FA5}">
                      <a16:colId xmlns:a16="http://schemas.microsoft.com/office/drawing/2014/main" val="20004"/>
                    </a:ext>
                  </a:extLst>
                </a:gridCol>
                <a:gridCol w="282575">
                  <a:extLst>
                    <a:ext uri="{9D8B030D-6E8A-4147-A177-3AD203B41FA5}">
                      <a16:colId xmlns:a16="http://schemas.microsoft.com/office/drawing/2014/main" val="20005"/>
                    </a:ext>
                  </a:extLst>
                </a:gridCol>
                <a:gridCol w="327025">
                  <a:extLst>
                    <a:ext uri="{9D8B030D-6E8A-4147-A177-3AD203B41FA5}">
                      <a16:colId xmlns:a16="http://schemas.microsoft.com/office/drawing/2014/main" val="20006"/>
                    </a:ext>
                  </a:extLst>
                </a:gridCol>
                <a:gridCol w="209550">
                  <a:extLst>
                    <a:ext uri="{9D8B030D-6E8A-4147-A177-3AD203B41FA5}">
                      <a16:colId xmlns:a16="http://schemas.microsoft.com/office/drawing/2014/main" val="20007"/>
                    </a:ext>
                  </a:extLst>
                </a:gridCol>
                <a:gridCol w="325425">
                  <a:extLst>
                    <a:ext uri="{9D8B030D-6E8A-4147-A177-3AD203B41FA5}">
                      <a16:colId xmlns:a16="http://schemas.microsoft.com/office/drawing/2014/main" val="20008"/>
                    </a:ext>
                  </a:extLst>
                </a:gridCol>
              </a:tblGrid>
              <a:tr h="498475">
                <a:tc gridSpan="8">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extLst>
                  <a:ext uri="{0D108BD9-81ED-4DB2-BD59-A6C34878D82A}">
                    <a16:rowId xmlns:a16="http://schemas.microsoft.com/office/drawing/2014/main" val="10000"/>
                  </a:ext>
                </a:extLst>
              </a:tr>
              <a:tr h="403225">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extLst>
                  <a:ext uri="{0D108BD9-81ED-4DB2-BD59-A6C34878D82A}">
                    <a16:rowId xmlns:a16="http://schemas.microsoft.com/office/drawing/2014/main" val="10001"/>
                  </a:ext>
                </a:extLst>
              </a:tr>
              <a:tr h="309550">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extLst>
                  <a:ext uri="{0D108BD9-81ED-4DB2-BD59-A6C34878D82A}">
                    <a16:rowId xmlns:a16="http://schemas.microsoft.com/office/drawing/2014/main" val="10002"/>
                  </a:ext>
                </a:extLst>
              </a:tr>
              <a:tr h="309550">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extLst>
                  <a:ext uri="{0D108BD9-81ED-4DB2-BD59-A6C34878D82A}">
                    <a16:rowId xmlns:a16="http://schemas.microsoft.com/office/drawing/2014/main" val="10003"/>
                  </a:ext>
                </a:extLst>
              </a:tr>
              <a:tr h="309550">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extLst>
                  <a:ext uri="{0D108BD9-81ED-4DB2-BD59-A6C34878D82A}">
                    <a16:rowId xmlns:a16="http://schemas.microsoft.com/office/drawing/2014/main" val="10004"/>
                  </a:ext>
                </a:extLst>
              </a:tr>
              <a:tr h="307975">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extLst>
                  <a:ext uri="{0D108BD9-81ED-4DB2-BD59-A6C34878D82A}">
                    <a16:rowId xmlns:a16="http://schemas.microsoft.com/office/drawing/2014/main" val="10005"/>
                  </a:ext>
                </a:extLst>
              </a:tr>
              <a:tr h="309550">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extLst>
                  <a:ext uri="{0D108BD9-81ED-4DB2-BD59-A6C34878D82A}">
                    <a16:rowId xmlns:a16="http://schemas.microsoft.com/office/drawing/2014/main" val="10006"/>
                  </a:ext>
                </a:extLst>
              </a:tr>
              <a:tr h="309550">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extLst>
                  <a:ext uri="{0D108BD9-81ED-4DB2-BD59-A6C34878D82A}">
                    <a16:rowId xmlns:a16="http://schemas.microsoft.com/office/drawing/2014/main" val="10007"/>
                  </a:ext>
                </a:extLst>
              </a:tr>
              <a:tr h="309550">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extLst>
                  <a:ext uri="{0D108BD9-81ED-4DB2-BD59-A6C34878D82A}">
                    <a16:rowId xmlns:a16="http://schemas.microsoft.com/office/drawing/2014/main" val="10008"/>
                  </a:ext>
                </a:extLst>
              </a:tr>
              <a:tr h="352425">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extLst>
                  <a:ext uri="{0D108BD9-81ED-4DB2-BD59-A6C34878D82A}">
                    <a16:rowId xmlns:a16="http://schemas.microsoft.com/office/drawing/2014/main" val="10009"/>
                  </a:ext>
                </a:extLst>
              </a:tr>
              <a:tr h="309550">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extLst>
                  <a:ext uri="{0D108BD9-81ED-4DB2-BD59-A6C34878D82A}">
                    <a16:rowId xmlns:a16="http://schemas.microsoft.com/office/drawing/2014/main" val="10010"/>
                  </a:ext>
                </a:extLst>
              </a:tr>
              <a:tr h="309550">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extLst>
                  <a:ext uri="{0D108BD9-81ED-4DB2-BD59-A6C34878D82A}">
                    <a16:rowId xmlns:a16="http://schemas.microsoft.com/office/drawing/2014/main" val="10011"/>
                  </a:ext>
                </a:extLst>
              </a:tr>
              <a:tr h="309550">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extLst>
                  <a:ext uri="{0D108BD9-81ED-4DB2-BD59-A6C34878D82A}">
                    <a16:rowId xmlns:a16="http://schemas.microsoft.com/office/drawing/2014/main" val="10012"/>
                  </a:ext>
                </a:extLst>
              </a:tr>
              <a:tr h="307975">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extLst>
                  <a:ext uri="{0D108BD9-81ED-4DB2-BD59-A6C34878D82A}">
                    <a16:rowId xmlns:a16="http://schemas.microsoft.com/office/drawing/2014/main" val="10013"/>
                  </a:ext>
                </a:extLst>
              </a:tr>
              <a:tr h="373050">
                <a:tc gridSpan="9">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4"/>
                  </a:ext>
                </a:extLst>
              </a:tr>
            </a:tbl>
          </a:graphicData>
        </a:graphic>
      </p:graphicFrame>
      <p:cxnSp>
        <p:nvCxnSpPr>
          <p:cNvPr id="220" name="Google Shape;220;p28"/>
          <p:cNvCxnSpPr/>
          <p:nvPr/>
        </p:nvCxnSpPr>
        <p:spPr>
          <a:xfrm>
            <a:off x="533400" y="381000"/>
            <a:ext cx="7924800" cy="0"/>
          </a:xfrm>
          <a:prstGeom prst="straightConnector1">
            <a:avLst/>
          </a:prstGeom>
          <a:noFill/>
          <a:ln w="19050" cap="flat" cmpd="sng">
            <a:solidFill>
              <a:srgbClr val="996633"/>
            </a:solidFill>
            <a:prstDash val="solid"/>
            <a:miter lim="800000"/>
            <a:headEnd type="none" w="med" len="med"/>
            <a:tailEnd type="none" w="med" len="med"/>
          </a:ln>
        </p:spPr>
      </p:cxnSp>
      <p:cxnSp>
        <p:nvCxnSpPr>
          <p:cNvPr id="221" name="Google Shape;221;p28"/>
          <p:cNvCxnSpPr/>
          <p:nvPr/>
        </p:nvCxnSpPr>
        <p:spPr>
          <a:xfrm>
            <a:off x="533400" y="838200"/>
            <a:ext cx="7924800" cy="0"/>
          </a:xfrm>
          <a:prstGeom prst="straightConnector1">
            <a:avLst/>
          </a:prstGeom>
          <a:noFill/>
          <a:ln w="19050" cap="flat" cmpd="sng">
            <a:solidFill>
              <a:srgbClr val="996633"/>
            </a:solidFill>
            <a:prstDash val="solid"/>
            <a:miter lim="800000"/>
            <a:headEnd type="none" w="med" len="med"/>
            <a:tailEnd type="none" w="med" len="med"/>
          </a:ln>
        </p:spPr>
      </p:cxnSp>
      <p:pic>
        <p:nvPicPr>
          <p:cNvPr id="222" name="Google Shape;222;p28"/>
          <p:cNvPicPr preferRelativeResize="0"/>
          <p:nvPr/>
        </p:nvPicPr>
        <p:blipFill rotWithShape="1">
          <a:blip r:embed="rId3">
            <a:alphaModFix/>
          </a:blip>
          <a:srcRect/>
          <a:stretch/>
        </p:blipFill>
        <p:spPr>
          <a:xfrm>
            <a:off x="292100" y="1285875"/>
            <a:ext cx="8558212" cy="4284662"/>
          </a:xfrm>
          <a:prstGeom prst="rect">
            <a:avLst/>
          </a:prstGeom>
          <a:noFill/>
          <a:ln>
            <a:noFill/>
          </a:ln>
        </p:spPr>
      </p:pic>
    </p:spTree>
  </p:cSld>
  <p:clrMapOvr>
    <a:masterClrMapping/>
  </p:clrMapOvr>
  <p:transition spd="slow">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29"/>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229" name="Google Shape;229;p29"/>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17</a:t>
            </a:fld>
            <a:endParaRPr/>
          </a:p>
        </p:txBody>
      </p:sp>
      <p:sp>
        <p:nvSpPr>
          <p:cNvPr id="230" name="Google Shape;230;p29"/>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Attitudes and Consistency</a:t>
            </a:r>
            <a:endParaRPr/>
          </a:p>
        </p:txBody>
      </p:sp>
      <p:sp>
        <p:nvSpPr>
          <p:cNvPr id="231" name="Google Shape;231;p29"/>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People seek consistency in two ways:</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Consistency among their attitudes.</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Consistency between their attitudes and behaviors.</a:t>
            </a:r>
            <a:endParaRPr/>
          </a:p>
          <a:p>
            <a:pPr marL="222250" lvl="0" indent="-222250" algn="l" rtl="0">
              <a:lnSpc>
                <a:spcPct val="100000"/>
              </a:lnSpc>
              <a:spcBef>
                <a:spcPts val="56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If an inconsistency arises, individuals:</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Alter their attitudes</a:t>
            </a:r>
            <a:br>
              <a:rPr lang="en-US" sz="2400" b="0" i="0" u="none">
                <a:solidFill>
                  <a:schemeClr val="dk1"/>
                </a:solidFill>
                <a:latin typeface="Arial"/>
                <a:ea typeface="Arial"/>
                <a:cs typeface="Arial"/>
                <a:sym typeface="Arial"/>
              </a:rPr>
            </a:br>
            <a:r>
              <a:rPr lang="en-US" sz="2400" b="0" i="0" u="none">
                <a:solidFill>
                  <a:schemeClr val="dk1"/>
                </a:solidFill>
                <a:latin typeface="Arial"/>
                <a:ea typeface="Arial"/>
                <a:cs typeface="Arial"/>
                <a:sym typeface="Arial"/>
              </a:rPr>
              <a:t>or</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Alter their behavior</a:t>
            </a:r>
            <a:br>
              <a:rPr lang="en-US" sz="2400" b="0" i="0" u="none">
                <a:solidFill>
                  <a:schemeClr val="dk1"/>
                </a:solidFill>
                <a:latin typeface="Arial"/>
                <a:ea typeface="Arial"/>
                <a:cs typeface="Arial"/>
                <a:sym typeface="Arial"/>
              </a:rPr>
            </a:br>
            <a:r>
              <a:rPr lang="en-US" sz="2400" b="0" i="0" u="none">
                <a:solidFill>
                  <a:schemeClr val="dk1"/>
                </a:solidFill>
                <a:latin typeface="Arial"/>
                <a:ea typeface="Arial"/>
                <a:cs typeface="Arial"/>
                <a:sym typeface="Arial"/>
              </a:rPr>
              <a:t>or</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Develop a rationalization for the inconsistency</a:t>
            </a:r>
            <a:endParaRPr/>
          </a:p>
        </p:txBody>
      </p:sp>
    </p:spTree>
  </p:cSld>
  <p:clrMapOvr>
    <a:masterClrMapping/>
  </p:clrMapOvr>
  <p:transition spd="slow">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0"/>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238" name="Google Shape;238;p30"/>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18</a:t>
            </a:fld>
            <a:endParaRPr/>
          </a:p>
        </p:txBody>
      </p:sp>
      <p:sp>
        <p:nvSpPr>
          <p:cNvPr id="239" name="Google Shape;239;p30"/>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Cognitive Dissonance Theory</a:t>
            </a:r>
            <a:endParaRPr/>
          </a:p>
        </p:txBody>
      </p:sp>
      <p:sp>
        <p:nvSpPr>
          <p:cNvPr id="240" name="Google Shape;240;p30"/>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Cognitive Dissonance</a:t>
            </a:r>
            <a:endParaRPr/>
          </a:p>
          <a:p>
            <a:pPr marL="625475" lvl="1" indent="-284162" algn="l" rtl="0">
              <a:lnSpc>
                <a:spcPct val="100000"/>
              </a:lnSpc>
              <a:spcBef>
                <a:spcPts val="84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Any incompatibility or inconsistency between attitudes or between behavior and attitudes.</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Any form of inconsistency is uncomfortable and individuals will try to reduce the dissonance.</a:t>
            </a:r>
            <a:endParaRPr/>
          </a:p>
          <a:p>
            <a:pPr marL="625475" lvl="1" indent="-284162" algn="l" rtl="0">
              <a:lnSpc>
                <a:spcPct val="100000"/>
              </a:lnSpc>
              <a:spcBef>
                <a:spcPts val="84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The intensity of the desire to reduce the dissonance is influenced by:</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The importance of the factors creating the dissonance.</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The degree to which an individual believes that the factors causing the dissonance are controllable.</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Rewards available to compensate for the dissonance.</a:t>
            </a:r>
            <a:endParaRPr/>
          </a:p>
        </p:txBody>
      </p:sp>
    </p:spTree>
  </p:cSld>
  <p:clrMapOvr>
    <a:masterClrMapping/>
  </p:clrMapOvr>
  <p:transition spd="slow">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1"/>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247" name="Google Shape;247;p31"/>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19</a:t>
            </a:fld>
            <a:endParaRPr/>
          </a:p>
        </p:txBody>
      </p:sp>
      <p:sp>
        <p:nvSpPr>
          <p:cNvPr id="248" name="Google Shape;248;p31"/>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Attitude Surveys</a:t>
            </a:r>
            <a:endParaRPr/>
          </a:p>
        </p:txBody>
      </p:sp>
      <p:sp>
        <p:nvSpPr>
          <p:cNvPr id="249" name="Google Shape;249;p31"/>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Attitude Surveys</a:t>
            </a:r>
            <a:endParaRPr/>
          </a:p>
          <a:p>
            <a:pPr marL="625475" lvl="1" indent="-284162" algn="l" rtl="0">
              <a:lnSpc>
                <a:spcPct val="100000"/>
              </a:lnSpc>
              <a:spcBef>
                <a:spcPts val="12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A instrument/document that presents employees with a set of statements or questions eliciting how they feel about their jobs, work groups, supervisors, or their organization.</a:t>
            </a:r>
            <a:endParaRPr/>
          </a:p>
          <a:p>
            <a:pPr marL="625475" lvl="1" indent="-284162" algn="l" rtl="0">
              <a:lnSpc>
                <a:spcPct val="100000"/>
              </a:lnSpc>
              <a:spcBef>
                <a:spcPts val="12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Provide management with feedback on employee perceptions of the organization and their jobs.</a:t>
            </a:r>
            <a:endParaRPr/>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4"/>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88" name="Google Shape;88;p14"/>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2</a:t>
            </a:fld>
            <a:endParaRPr/>
          </a:p>
        </p:txBody>
      </p:sp>
      <p:sp>
        <p:nvSpPr>
          <p:cNvPr id="89" name="Google Shape;89;p14"/>
          <p:cNvSpPr txBox="1">
            <a:spLocks noGrp="1"/>
          </p:cNvSpPr>
          <p:nvPr>
            <p:ph type="title"/>
          </p:nvPr>
        </p:nvSpPr>
        <p:spPr>
          <a:xfrm>
            <a:off x="533400" y="620712"/>
            <a:ext cx="8077200" cy="457200"/>
          </a:xfrm>
          <a:prstGeom prst="rect">
            <a:avLst/>
          </a:prstGeom>
          <a:noFill/>
          <a:ln>
            <a:noFill/>
          </a:ln>
        </p:spPr>
        <p:txBody>
          <a:bodyPr spcFirstLastPara="1" wrap="square" lIns="91425" tIns="45700" rIns="91425" bIns="45700" anchor="t" anchorCtr="0">
            <a:spAutoFit/>
          </a:bodyPr>
          <a:lstStyle/>
          <a:p>
            <a:pPr marL="1484312" lvl="0" indent="-1484312" algn="l" rtl="0">
              <a:lnSpc>
                <a:spcPct val="100000"/>
              </a:lnSpc>
              <a:spcBef>
                <a:spcPts val="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Exhibit 13.1	The Organization as an Iceberg</a:t>
            </a:r>
            <a:endParaRPr/>
          </a:p>
        </p:txBody>
      </p:sp>
      <p:cxnSp>
        <p:nvCxnSpPr>
          <p:cNvPr id="90" name="Google Shape;90;p14"/>
          <p:cNvCxnSpPr/>
          <p:nvPr/>
        </p:nvCxnSpPr>
        <p:spPr>
          <a:xfrm>
            <a:off x="609600" y="1066800"/>
            <a:ext cx="7924800" cy="0"/>
          </a:xfrm>
          <a:prstGeom prst="straightConnector1">
            <a:avLst/>
          </a:prstGeom>
          <a:noFill/>
          <a:ln w="19050" cap="flat" cmpd="sng">
            <a:solidFill>
              <a:srgbClr val="996633"/>
            </a:solidFill>
            <a:prstDash val="solid"/>
            <a:miter lim="800000"/>
            <a:headEnd type="none" w="med" len="med"/>
            <a:tailEnd type="none" w="med" len="med"/>
          </a:ln>
        </p:spPr>
      </p:cxnSp>
      <p:cxnSp>
        <p:nvCxnSpPr>
          <p:cNvPr id="91" name="Google Shape;91;p14"/>
          <p:cNvCxnSpPr/>
          <p:nvPr/>
        </p:nvCxnSpPr>
        <p:spPr>
          <a:xfrm>
            <a:off x="609600" y="565150"/>
            <a:ext cx="7924800" cy="0"/>
          </a:xfrm>
          <a:prstGeom prst="straightConnector1">
            <a:avLst/>
          </a:prstGeom>
          <a:noFill/>
          <a:ln w="19050" cap="flat" cmpd="sng">
            <a:solidFill>
              <a:srgbClr val="996633"/>
            </a:solidFill>
            <a:prstDash val="solid"/>
            <a:miter lim="800000"/>
            <a:headEnd type="none" w="med" len="med"/>
            <a:tailEnd type="none" w="med" len="med"/>
          </a:ln>
        </p:spPr>
      </p:cxnSp>
      <p:pic>
        <p:nvPicPr>
          <p:cNvPr id="92" name="Google Shape;92;p14"/>
          <p:cNvPicPr preferRelativeResize="0"/>
          <p:nvPr/>
        </p:nvPicPr>
        <p:blipFill rotWithShape="1">
          <a:blip r:embed="rId3">
            <a:alphaModFix/>
          </a:blip>
          <a:srcRect/>
          <a:stretch/>
        </p:blipFill>
        <p:spPr>
          <a:xfrm>
            <a:off x="1676400" y="1447800"/>
            <a:ext cx="5791200" cy="4419600"/>
          </a:xfrm>
          <a:prstGeom prst="rect">
            <a:avLst/>
          </a:prstGeom>
          <a:noFill/>
          <a:ln>
            <a:noFill/>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2"/>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255" name="Google Shape;255;p32"/>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20</a:t>
            </a:fld>
            <a:endParaRPr/>
          </a:p>
        </p:txBody>
      </p:sp>
      <p:sp>
        <p:nvSpPr>
          <p:cNvPr id="256" name="Google Shape;256;p32"/>
          <p:cNvSpPr txBox="1">
            <a:spLocks noGrp="1"/>
          </p:cNvSpPr>
          <p:nvPr>
            <p:ph type="title"/>
          </p:nvPr>
        </p:nvSpPr>
        <p:spPr>
          <a:xfrm>
            <a:off x="533400" y="381000"/>
            <a:ext cx="8077200" cy="457200"/>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Exhibit 13–3      Sample Employee Survey</a:t>
            </a:r>
            <a:endParaRPr/>
          </a:p>
        </p:txBody>
      </p:sp>
      <p:sp>
        <p:nvSpPr>
          <p:cNvPr id="257" name="Google Shape;257;p32"/>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To measure employee attitudes, some KFC and Long John Silver’s restaurants ask employees</a:t>
            </a:r>
            <a:endParaRPr/>
          </a:p>
          <a:p>
            <a:pPr marL="222250" lvl="0" indent="-222250" algn="l" rtl="0">
              <a:lnSpc>
                <a:spcPct val="100000"/>
              </a:lnSpc>
              <a:spcBef>
                <a:spcPts val="560"/>
              </a:spcBef>
              <a:spcAft>
                <a:spcPts val="0"/>
              </a:spcAft>
              <a:buSzPts val="2800"/>
              <a:buFont typeface="Arial"/>
              <a:buNone/>
            </a:pPr>
            <a:r>
              <a:rPr lang="en-US" sz="2800" b="0" i="0" u="none">
                <a:solidFill>
                  <a:schemeClr val="dk1"/>
                </a:solidFill>
                <a:latin typeface="Arial"/>
                <a:ea typeface="Arial"/>
                <a:cs typeface="Arial"/>
                <a:sym typeface="Arial"/>
              </a:rPr>
              <a:t>  to react to statements such as:</a:t>
            </a:r>
            <a:endParaRPr/>
          </a:p>
          <a:p>
            <a:pPr marL="625475" lvl="1" indent="-284162" algn="l" rtl="0">
              <a:lnSpc>
                <a:spcPct val="100000"/>
              </a:lnSpc>
              <a:spcBef>
                <a:spcPts val="480"/>
              </a:spcBef>
              <a:spcAft>
                <a:spcPts val="0"/>
              </a:spcAft>
              <a:buSzPts val="2400"/>
              <a:buNone/>
            </a:pPr>
            <a:r>
              <a:rPr lang="en-US" sz="2400" b="0" i="0" u="none">
                <a:solidFill>
                  <a:schemeClr val="dk1"/>
                </a:solidFill>
                <a:latin typeface="Arial"/>
                <a:ea typeface="Arial"/>
                <a:cs typeface="Arial"/>
                <a:sym typeface="Arial"/>
              </a:rPr>
              <a:t>• My restaurant is a great place to work.</a:t>
            </a:r>
            <a:endParaRPr/>
          </a:p>
          <a:p>
            <a:pPr marL="625475" lvl="1" indent="-284162" algn="l" rtl="0">
              <a:lnSpc>
                <a:spcPct val="100000"/>
              </a:lnSpc>
              <a:spcBef>
                <a:spcPts val="480"/>
              </a:spcBef>
              <a:spcAft>
                <a:spcPts val="0"/>
              </a:spcAft>
              <a:buSzPts val="2400"/>
              <a:buNone/>
            </a:pPr>
            <a:r>
              <a:rPr lang="en-US" sz="2400" b="0" i="0" u="none">
                <a:solidFill>
                  <a:schemeClr val="dk1"/>
                </a:solidFill>
                <a:latin typeface="Arial"/>
                <a:ea typeface="Arial"/>
                <a:cs typeface="Arial"/>
                <a:sym typeface="Arial"/>
              </a:rPr>
              <a:t>• People on my team help out, even if it is not their job.</a:t>
            </a:r>
            <a:endParaRPr/>
          </a:p>
          <a:p>
            <a:pPr marL="625475" lvl="1" indent="-284162" algn="l" rtl="0">
              <a:lnSpc>
                <a:spcPct val="100000"/>
              </a:lnSpc>
              <a:spcBef>
                <a:spcPts val="480"/>
              </a:spcBef>
              <a:spcAft>
                <a:spcPts val="0"/>
              </a:spcAft>
              <a:buSzPts val="2400"/>
              <a:buNone/>
            </a:pPr>
            <a:r>
              <a:rPr lang="en-US" sz="2400" b="0" i="0" u="none">
                <a:solidFill>
                  <a:schemeClr val="dk1"/>
                </a:solidFill>
                <a:latin typeface="Arial"/>
                <a:ea typeface="Arial"/>
                <a:cs typeface="Arial"/>
                <a:sym typeface="Arial"/>
              </a:rPr>
              <a:t>• I am told whether I am doing good work or not.</a:t>
            </a:r>
            <a:endParaRPr/>
          </a:p>
          <a:p>
            <a:pPr marL="625475" lvl="1" indent="-284162" algn="l" rtl="0">
              <a:lnSpc>
                <a:spcPct val="100000"/>
              </a:lnSpc>
              <a:spcBef>
                <a:spcPts val="480"/>
              </a:spcBef>
              <a:spcAft>
                <a:spcPts val="0"/>
              </a:spcAft>
              <a:buSzPts val="2400"/>
              <a:buNone/>
            </a:pPr>
            <a:r>
              <a:rPr lang="en-US" sz="2400" b="0" i="0" u="none">
                <a:solidFill>
                  <a:schemeClr val="dk1"/>
                </a:solidFill>
                <a:latin typeface="Arial"/>
                <a:ea typeface="Arial"/>
                <a:cs typeface="Arial"/>
                <a:sym typeface="Arial"/>
              </a:rPr>
              <a:t>• I understand the employee benefits that are available to me.</a:t>
            </a:r>
            <a:endParaRPr sz="2400" b="0" i="0" u="none">
              <a:solidFill>
                <a:schemeClr val="dk1"/>
              </a:solidFill>
              <a:latin typeface="Arial"/>
              <a:ea typeface="Arial"/>
              <a:cs typeface="Arial"/>
              <a:sym typeface="Arial"/>
            </a:endParaRPr>
          </a:p>
          <a:p>
            <a:pPr marL="222250" lvl="0" indent="-69850" algn="l" rtl="0">
              <a:spcBef>
                <a:spcPts val="480"/>
              </a:spcBef>
              <a:spcAft>
                <a:spcPts val="0"/>
              </a:spcAft>
              <a:buSzPts val="2400"/>
              <a:buFont typeface="Arial"/>
              <a:buNone/>
            </a:pPr>
            <a:endParaRPr sz="2400" b="0" i="0" u="none">
              <a:solidFill>
                <a:schemeClr val="dk1"/>
              </a:solidFill>
              <a:latin typeface="Arial"/>
              <a:ea typeface="Arial"/>
              <a:cs typeface="Arial"/>
              <a:sym typeface="Arial"/>
            </a:endParaRPr>
          </a:p>
        </p:txBody>
      </p:sp>
      <p:cxnSp>
        <p:nvCxnSpPr>
          <p:cNvPr id="258" name="Google Shape;258;p32"/>
          <p:cNvCxnSpPr/>
          <p:nvPr/>
        </p:nvCxnSpPr>
        <p:spPr>
          <a:xfrm>
            <a:off x="609600" y="838200"/>
            <a:ext cx="7924800" cy="0"/>
          </a:xfrm>
          <a:prstGeom prst="straightConnector1">
            <a:avLst/>
          </a:prstGeom>
          <a:noFill/>
          <a:ln w="19050" cap="flat" cmpd="sng">
            <a:solidFill>
              <a:srgbClr val="996633"/>
            </a:solidFill>
            <a:prstDash val="solid"/>
            <a:miter lim="800000"/>
            <a:headEnd type="none" w="med" len="med"/>
            <a:tailEnd type="none" w="med" len="med"/>
          </a:ln>
        </p:spPr>
      </p:cxnSp>
      <p:cxnSp>
        <p:nvCxnSpPr>
          <p:cNvPr id="259" name="Google Shape;259;p32"/>
          <p:cNvCxnSpPr/>
          <p:nvPr/>
        </p:nvCxnSpPr>
        <p:spPr>
          <a:xfrm>
            <a:off x="609600" y="381000"/>
            <a:ext cx="7924800" cy="0"/>
          </a:xfrm>
          <a:prstGeom prst="straightConnector1">
            <a:avLst/>
          </a:prstGeom>
          <a:noFill/>
          <a:ln w="19050" cap="flat" cmpd="sng">
            <a:solidFill>
              <a:srgbClr val="996633"/>
            </a:solidFill>
            <a:prstDash val="solid"/>
            <a:miter lim="800000"/>
            <a:headEnd type="none" w="med" len="med"/>
            <a:tailEnd type="none" w="med" len="med"/>
          </a:ln>
        </p:spPr>
      </p:cxnSp>
    </p:spTree>
  </p:cSld>
  <p:clrMapOvr>
    <a:masterClrMapping/>
  </p:clrMapOvr>
  <p:transition spd="slow">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33"/>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266" name="Google Shape;266;p33"/>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21</a:t>
            </a:fld>
            <a:endParaRPr/>
          </a:p>
        </p:txBody>
      </p:sp>
      <p:sp>
        <p:nvSpPr>
          <p:cNvPr id="267" name="Google Shape;267;p33"/>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The Importance of Attitudes</a:t>
            </a:r>
            <a:endParaRPr/>
          </a:p>
        </p:txBody>
      </p:sp>
      <p:sp>
        <p:nvSpPr>
          <p:cNvPr id="268" name="Google Shape;268;p33"/>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Implication for Managers</a:t>
            </a:r>
            <a:endParaRPr/>
          </a:p>
          <a:p>
            <a:pPr marL="625475" lvl="1" indent="-284162" algn="l" rtl="0">
              <a:lnSpc>
                <a:spcPct val="100000"/>
              </a:lnSpc>
              <a:spcBef>
                <a:spcPts val="72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Attitudes warn of potential behavioral problems: </a:t>
            </a:r>
            <a:endParaRPr/>
          </a:p>
          <a:p>
            <a:pPr marL="974725" lvl="2" indent="-234950" algn="l" rtl="0">
              <a:lnSpc>
                <a:spcPct val="100000"/>
              </a:lnSpc>
              <a:spcBef>
                <a:spcPts val="6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Managers should do things that generate the positive attitudes that reduce absenteeism and turnover.</a:t>
            </a:r>
            <a:endParaRPr/>
          </a:p>
          <a:p>
            <a:pPr marL="625475" lvl="1" indent="-284162" algn="l" rtl="0">
              <a:lnSpc>
                <a:spcPct val="100000"/>
              </a:lnSpc>
              <a:spcBef>
                <a:spcPts val="72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Attitudes influence behaviors of employees:</a:t>
            </a:r>
            <a:endParaRPr/>
          </a:p>
          <a:p>
            <a:pPr marL="974725" lvl="2" indent="-234950" algn="l" rtl="0">
              <a:lnSpc>
                <a:spcPct val="100000"/>
              </a:lnSpc>
              <a:spcBef>
                <a:spcPts val="6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Managers should focus on helping employees become more productive to increase job satisfaction.</a:t>
            </a:r>
            <a:endParaRPr/>
          </a:p>
          <a:p>
            <a:pPr marL="625475" lvl="1" indent="-284162" algn="l" rtl="0">
              <a:lnSpc>
                <a:spcPct val="100000"/>
              </a:lnSpc>
              <a:spcBef>
                <a:spcPts val="72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Employees will try to reduce dissonance unless:</a:t>
            </a:r>
            <a:endParaRPr/>
          </a:p>
          <a:p>
            <a:pPr marL="974725" lvl="2" indent="-234950" algn="l" rtl="0">
              <a:lnSpc>
                <a:spcPct val="100000"/>
              </a:lnSpc>
              <a:spcBef>
                <a:spcPts val="6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Managers identify the external sources of dissonance.</a:t>
            </a:r>
            <a:endParaRPr/>
          </a:p>
          <a:p>
            <a:pPr marL="974725" lvl="2" indent="-234950" algn="l" rtl="0">
              <a:lnSpc>
                <a:spcPct val="100000"/>
              </a:lnSpc>
              <a:spcBef>
                <a:spcPts val="6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Managers provide rewards compensating for the dissonance.</a:t>
            </a:r>
            <a:endParaRPr/>
          </a:p>
        </p:txBody>
      </p:sp>
    </p:spTree>
  </p:cSld>
  <p:clrMapOvr>
    <a:masterClrMapping/>
  </p:clrMapOvr>
  <p:transition spd="slow">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4"/>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275" name="Google Shape;275;p34"/>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22</a:t>
            </a:fld>
            <a:endParaRPr/>
          </a:p>
        </p:txBody>
      </p:sp>
      <p:sp>
        <p:nvSpPr>
          <p:cNvPr id="276" name="Google Shape;276;p34"/>
          <p:cNvSpPr txBox="1">
            <a:spLocks noGrp="1"/>
          </p:cNvSpPr>
          <p:nvPr>
            <p:ph type="body" idx="1"/>
          </p:nvPr>
        </p:nvSpPr>
        <p:spPr>
          <a:xfrm>
            <a:off x="533400" y="1981200"/>
            <a:ext cx="8102600" cy="40386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Personality</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The unique combination of emotional, thought and behavioral patterns that affect how a person reacts and interacts with others.</a:t>
            </a:r>
            <a:endParaRPr/>
          </a:p>
        </p:txBody>
      </p:sp>
      <p:pic>
        <p:nvPicPr>
          <p:cNvPr id="277" name="Google Shape;277;p34" descr="PE03616_"/>
          <p:cNvPicPr preferRelativeResize="0"/>
          <p:nvPr/>
        </p:nvPicPr>
        <p:blipFill rotWithShape="1">
          <a:blip r:embed="rId3">
            <a:alphaModFix/>
          </a:blip>
          <a:srcRect/>
          <a:stretch/>
        </p:blipFill>
        <p:spPr>
          <a:xfrm>
            <a:off x="5408612" y="3429000"/>
            <a:ext cx="2627312" cy="2630487"/>
          </a:xfrm>
          <a:prstGeom prst="rect">
            <a:avLst/>
          </a:prstGeom>
          <a:noFill/>
          <a:ln>
            <a:noFill/>
          </a:ln>
        </p:spPr>
      </p:pic>
      <p:sp>
        <p:nvSpPr>
          <p:cNvPr id="278" name="Google Shape;278;p34"/>
          <p:cNvSpPr txBox="1">
            <a:spLocks noGrp="1"/>
          </p:cNvSpPr>
          <p:nvPr>
            <p:ph type="title"/>
          </p:nvPr>
        </p:nvSpPr>
        <p:spPr>
          <a:xfrm>
            <a:off x="533400" y="381000"/>
            <a:ext cx="8458200" cy="13112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Psychological Factors – Personality</a:t>
            </a:r>
            <a:endParaRPr/>
          </a:p>
        </p:txBody>
      </p:sp>
    </p:spTree>
  </p:cSld>
  <p:clrMapOvr>
    <a:masterClrMapping/>
  </p:clrMapOvr>
  <p:transition spd="slow">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35"/>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285" name="Google Shape;285;p35"/>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23</a:t>
            </a:fld>
            <a:endParaRPr/>
          </a:p>
        </p:txBody>
      </p:sp>
      <p:sp>
        <p:nvSpPr>
          <p:cNvPr id="286" name="Google Shape;286;p35"/>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Classifying Personality Traits</a:t>
            </a:r>
            <a:endParaRPr/>
          </a:p>
        </p:txBody>
      </p:sp>
      <p:sp>
        <p:nvSpPr>
          <p:cNvPr id="287" name="Google Shape;287;p35"/>
          <p:cNvSpPr txBox="1">
            <a:spLocks noGrp="1"/>
          </p:cNvSpPr>
          <p:nvPr>
            <p:ph type="body" idx="1"/>
          </p:nvPr>
        </p:nvSpPr>
        <p:spPr>
          <a:xfrm>
            <a:off x="533400" y="1066800"/>
            <a:ext cx="79248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Myers Briggs Type Indicator (MBTI</a:t>
            </a:r>
            <a:r>
              <a:rPr lang="en-US" sz="2800" b="0" i="0" u="none" baseline="30000">
                <a:solidFill>
                  <a:srgbClr val="CC0000"/>
                </a:solidFill>
                <a:latin typeface="Arial"/>
                <a:ea typeface="Arial"/>
                <a:cs typeface="Arial"/>
                <a:sym typeface="Arial"/>
              </a:rPr>
              <a:t>®</a:t>
            </a:r>
            <a:r>
              <a:rPr lang="en-US" sz="2800" b="0" i="0" u="none">
                <a:solidFill>
                  <a:srgbClr val="CC0000"/>
                </a:solidFill>
                <a:latin typeface="Arial"/>
                <a:ea typeface="Arial"/>
                <a:cs typeface="Arial"/>
                <a:sym typeface="Arial"/>
              </a:rPr>
              <a:t>)</a:t>
            </a:r>
            <a:endParaRPr/>
          </a:p>
          <a:p>
            <a:pPr marL="625475" lvl="1" indent="-284162" algn="l" rtl="0">
              <a:lnSpc>
                <a:spcPct val="100000"/>
              </a:lnSpc>
              <a:spcBef>
                <a:spcPts val="12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A general personality assessment tool that measures the personality of an individual using four categories:</a:t>
            </a:r>
            <a:endParaRPr/>
          </a:p>
          <a:p>
            <a:pPr marL="974725" lvl="2" indent="-234950" algn="l" rtl="0">
              <a:lnSpc>
                <a:spcPct val="100000"/>
              </a:lnSpc>
              <a:spcBef>
                <a:spcPts val="10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Social interaction: Extrovert or Introvert (E or I)</a:t>
            </a:r>
            <a:endParaRPr/>
          </a:p>
          <a:p>
            <a:pPr marL="974725" lvl="2" indent="-234950" algn="l" rtl="0">
              <a:lnSpc>
                <a:spcPct val="100000"/>
              </a:lnSpc>
              <a:spcBef>
                <a:spcPts val="10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Preference for gathering data: Sensing or Intuitive (S or N)</a:t>
            </a:r>
            <a:endParaRPr/>
          </a:p>
          <a:p>
            <a:pPr marL="974725" lvl="2" indent="-234950" algn="l" rtl="0">
              <a:lnSpc>
                <a:spcPct val="100000"/>
              </a:lnSpc>
              <a:spcBef>
                <a:spcPts val="10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Preference for decision making: Feeling or Thinking (F or T)</a:t>
            </a:r>
            <a:endParaRPr/>
          </a:p>
          <a:p>
            <a:pPr marL="974725" lvl="2" indent="-234950" algn="l" rtl="0">
              <a:lnSpc>
                <a:spcPct val="100000"/>
              </a:lnSpc>
              <a:spcBef>
                <a:spcPts val="10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Style of decision making: Perceptive or Judgmental (P or J)</a:t>
            </a:r>
            <a:endParaRPr/>
          </a:p>
        </p:txBody>
      </p:sp>
    </p:spTree>
  </p:cSld>
  <p:clrMapOvr>
    <a:masterClrMapping/>
  </p:clrMapOvr>
  <p:transition spd="slow">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36"/>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294" name="Google Shape;294;p36"/>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24</a:t>
            </a:fld>
            <a:endParaRPr/>
          </a:p>
        </p:txBody>
      </p:sp>
      <p:sp>
        <p:nvSpPr>
          <p:cNvPr id="295" name="Google Shape;295;p36"/>
          <p:cNvSpPr txBox="1">
            <a:spLocks noGrp="1"/>
          </p:cNvSpPr>
          <p:nvPr>
            <p:ph type="title"/>
          </p:nvPr>
        </p:nvSpPr>
        <p:spPr>
          <a:xfrm>
            <a:off x="533400" y="620712"/>
            <a:ext cx="8077200" cy="457200"/>
          </a:xfrm>
          <a:prstGeom prst="rect">
            <a:avLst/>
          </a:prstGeom>
          <a:noFill/>
          <a:ln>
            <a:noFill/>
          </a:ln>
        </p:spPr>
        <p:txBody>
          <a:bodyPr spcFirstLastPara="1" wrap="square" lIns="91425" tIns="45700" rIns="91425" bIns="45700" anchor="t" anchorCtr="0">
            <a:spAutoFit/>
          </a:bodyPr>
          <a:lstStyle/>
          <a:p>
            <a:pPr marL="1482725" lvl="0" indent="-1482725" algn="l" rtl="0">
              <a:lnSpc>
                <a:spcPct val="100000"/>
              </a:lnSpc>
              <a:spcBef>
                <a:spcPts val="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Exhibit 13.4	Examples of MBTI</a:t>
            </a:r>
            <a:r>
              <a:rPr lang="en-US" sz="2400" b="1" i="0" u="none" baseline="30000">
                <a:solidFill>
                  <a:schemeClr val="dk1"/>
                </a:solidFill>
                <a:latin typeface="Arial"/>
                <a:ea typeface="Arial"/>
                <a:cs typeface="Arial"/>
                <a:sym typeface="Arial"/>
              </a:rPr>
              <a:t>®</a:t>
            </a:r>
            <a:r>
              <a:rPr lang="en-US" sz="2400" b="1" i="0" u="none">
                <a:solidFill>
                  <a:schemeClr val="dk1"/>
                </a:solidFill>
                <a:latin typeface="Arial"/>
                <a:ea typeface="Arial"/>
                <a:cs typeface="Arial"/>
                <a:sym typeface="Arial"/>
              </a:rPr>
              <a:t> Types</a:t>
            </a:r>
            <a:endParaRPr/>
          </a:p>
        </p:txBody>
      </p:sp>
      <p:cxnSp>
        <p:nvCxnSpPr>
          <p:cNvPr id="296" name="Google Shape;296;p36"/>
          <p:cNvCxnSpPr/>
          <p:nvPr/>
        </p:nvCxnSpPr>
        <p:spPr>
          <a:xfrm>
            <a:off x="609600" y="1066800"/>
            <a:ext cx="7924800" cy="0"/>
          </a:xfrm>
          <a:prstGeom prst="straightConnector1">
            <a:avLst/>
          </a:prstGeom>
          <a:noFill/>
          <a:ln w="19050" cap="flat" cmpd="sng">
            <a:solidFill>
              <a:srgbClr val="996633"/>
            </a:solidFill>
            <a:prstDash val="solid"/>
            <a:miter lim="800000"/>
            <a:headEnd type="none" w="med" len="med"/>
            <a:tailEnd type="none" w="med" len="med"/>
          </a:ln>
        </p:spPr>
      </p:cxnSp>
      <p:cxnSp>
        <p:nvCxnSpPr>
          <p:cNvPr id="297" name="Google Shape;297;p36"/>
          <p:cNvCxnSpPr/>
          <p:nvPr/>
        </p:nvCxnSpPr>
        <p:spPr>
          <a:xfrm>
            <a:off x="609600" y="565150"/>
            <a:ext cx="7924800" cy="0"/>
          </a:xfrm>
          <a:prstGeom prst="straightConnector1">
            <a:avLst/>
          </a:prstGeom>
          <a:noFill/>
          <a:ln w="19050" cap="flat" cmpd="sng">
            <a:solidFill>
              <a:srgbClr val="996633"/>
            </a:solidFill>
            <a:prstDash val="solid"/>
            <a:miter lim="800000"/>
            <a:headEnd type="none" w="med" len="med"/>
            <a:tailEnd type="none" w="med" len="med"/>
          </a:ln>
        </p:spPr>
      </p:cxnSp>
      <p:graphicFrame>
        <p:nvGraphicFramePr>
          <p:cNvPr id="298" name="Google Shape;298;p36"/>
          <p:cNvGraphicFramePr/>
          <p:nvPr/>
        </p:nvGraphicFramePr>
        <p:xfrm>
          <a:off x="609600" y="1219200"/>
          <a:ext cx="3000000" cy="3000000"/>
        </p:xfrm>
        <a:graphic>
          <a:graphicData uri="http://schemas.openxmlformats.org/drawingml/2006/table">
            <a:tbl>
              <a:tblPr>
                <a:noFill/>
                <a:tableStyleId>{895DAF8D-78F3-453E-9091-C7CE7C47327E}</a:tableStyleId>
              </a:tblPr>
              <a:tblGrid>
                <a:gridCol w="2286000">
                  <a:extLst>
                    <a:ext uri="{9D8B030D-6E8A-4147-A177-3AD203B41FA5}">
                      <a16:colId xmlns:a16="http://schemas.microsoft.com/office/drawing/2014/main" val="20000"/>
                    </a:ext>
                  </a:extLst>
                </a:gridCol>
                <a:gridCol w="5638800">
                  <a:extLst>
                    <a:ext uri="{9D8B030D-6E8A-4147-A177-3AD203B41FA5}">
                      <a16:colId xmlns:a16="http://schemas.microsoft.com/office/drawing/2014/main" val="20001"/>
                    </a:ext>
                  </a:extLst>
                </a:gridCol>
              </a:tblGrid>
              <a:tr h="381000">
                <a:tc>
                  <a:txBody>
                    <a:bodyPr/>
                    <a:lstStyle/>
                    <a:p>
                      <a:pPr marL="0" marR="0" lvl="0" indent="0" algn="l" rtl="0">
                        <a:lnSpc>
                          <a:spcPct val="100000"/>
                        </a:lnSpc>
                        <a:spcBef>
                          <a:spcPts val="0"/>
                        </a:spcBef>
                        <a:spcAft>
                          <a:spcPts val="0"/>
                        </a:spcAft>
                        <a:buClr>
                          <a:srgbClr val="CC0000"/>
                        </a:buClr>
                        <a:buSzPts val="1600"/>
                        <a:buFont typeface="Arial"/>
                        <a:buNone/>
                      </a:pPr>
                      <a:r>
                        <a:rPr lang="en-US" sz="1600" b="1" i="0" u="none">
                          <a:solidFill>
                            <a:srgbClr val="CC0000"/>
                          </a:solidFill>
                          <a:latin typeface="Arial"/>
                          <a:ea typeface="Arial"/>
                          <a:cs typeface="Arial"/>
                          <a:sym typeface="Arial"/>
                        </a:rPr>
                        <a:t>Type</a:t>
                      </a:r>
                      <a:endParaRPr/>
                    </a:p>
                  </a:txBody>
                  <a:tcPr marL="91450" marR="91450" marT="45725" marB="91450">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CC0000"/>
                        </a:buClr>
                        <a:buSzPts val="1600"/>
                        <a:buFont typeface="Arial"/>
                        <a:buNone/>
                      </a:pPr>
                      <a:r>
                        <a:rPr lang="en-US" sz="1600" b="1" i="0" u="none">
                          <a:solidFill>
                            <a:srgbClr val="CC0000"/>
                          </a:solidFill>
                          <a:latin typeface="Arial"/>
                          <a:ea typeface="Arial"/>
                          <a:cs typeface="Arial"/>
                          <a:sym typeface="Arial"/>
                        </a:rPr>
                        <a:t>Description</a:t>
                      </a:r>
                      <a:endParaRPr/>
                    </a:p>
                  </a:txBody>
                  <a:tcPr marL="91450" marR="91450" marT="45725" marB="91450">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990600">
                <a:tc>
                  <a:txBody>
                    <a:bodyPr/>
                    <a:lstStyle/>
                    <a:p>
                      <a:pPr marL="0" marR="0" lvl="0" indent="0" algn="l" rtl="0">
                        <a:lnSpc>
                          <a:spcPct val="100000"/>
                        </a:lnSpc>
                        <a:spcBef>
                          <a:spcPts val="0"/>
                        </a:spcBef>
                        <a:spcAft>
                          <a:spcPts val="0"/>
                        </a:spcAft>
                        <a:buClr>
                          <a:srgbClr val="CC0000"/>
                        </a:buClr>
                        <a:buSzPts val="1400"/>
                        <a:buFont typeface="Arial"/>
                        <a:buNone/>
                      </a:pPr>
                      <a:r>
                        <a:rPr lang="en-US" sz="1400" b="1" i="0" u="none">
                          <a:solidFill>
                            <a:srgbClr val="CC0000"/>
                          </a:solidFill>
                          <a:latin typeface="Arial"/>
                          <a:ea typeface="Arial"/>
                          <a:cs typeface="Arial"/>
                          <a:sym typeface="Arial"/>
                        </a:rPr>
                        <a:t>INFJ (introvert, intuitive, feeling, judgmental)</a:t>
                      </a:r>
                      <a:endParaRPr/>
                    </a:p>
                  </a:txBody>
                  <a:tcPr marL="91450" marR="91450" marT="91450" marB="45725">
                    <a:lnT w="28575" cap="flat" cmpd="sng">
                      <a:solidFill>
                        <a:schemeClr val="dk1"/>
                      </a:solidFill>
                      <a:prstDash val="solid"/>
                      <a:round/>
                      <a:headEnd type="none" w="sm" len="sm"/>
                      <a:tailEnd type="none" w="sm" len="sm"/>
                    </a:lnT>
                  </a:tcPr>
                </a:tc>
                <a:tc>
                  <a:txBody>
                    <a:bodyPr/>
                    <a:lstStyle/>
                    <a:p>
                      <a:pPr marL="0" marR="0" lvl="0" indent="0" algn="l" rtl="0">
                        <a:lnSpc>
                          <a:spcPct val="100000"/>
                        </a:lnSpc>
                        <a:spcBef>
                          <a:spcPts val="0"/>
                        </a:spcBef>
                        <a:spcAft>
                          <a:spcPts val="0"/>
                        </a:spcAft>
                        <a:buClr>
                          <a:srgbClr val="CC0000"/>
                        </a:buClr>
                        <a:buSzPts val="1400"/>
                        <a:buFont typeface="Arial"/>
                        <a:buNone/>
                      </a:pPr>
                      <a:r>
                        <a:rPr lang="en-US" sz="1400" b="1" i="0" u="none">
                          <a:solidFill>
                            <a:srgbClr val="CC0000"/>
                          </a:solidFill>
                          <a:latin typeface="Arial"/>
                          <a:ea typeface="Arial"/>
                          <a:cs typeface="Arial"/>
                          <a:sym typeface="Arial"/>
                        </a:rPr>
                        <a:t>Quietly forceful, conscientious, and concerned for others. Such people succeed by perseverance, originality, and the desire to do whatever is needed or wanted. They are often highly respected for their uncompromising principles.</a:t>
                      </a:r>
                      <a:endParaRPr/>
                    </a:p>
                  </a:txBody>
                  <a:tcPr marL="91450" marR="91450" marT="91450" marB="45725">
                    <a:lnT w="28575" cap="flat" cmpd="sng">
                      <a:solidFill>
                        <a:schemeClr val="dk1"/>
                      </a:solidFill>
                      <a:prstDash val="solid"/>
                      <a:round/>
                      <a:headEnd type="none" w="sm" len="sm"/>
                      <a:tailEnd type="none" w="sm" len="sm"/>
                    </a:lnT>
                  </a:tcPr>
                </a:tc>
                <a:extLst>
                  <a:ext uri="{0D108BD9-81ED-4DB2-BD59-A6C34878D82A}">
                    <a16:rowId xmlns:a16="http://schemas.microsoft.com/office/drawing/2014/main" val="10001"/>
                  </a:ext>
                </a:extLst>
              </a:tr>
              <a:tr h="987425">
                <a:tc>
                  <a:txBody>
                    <a:bodyPr/>
                    <a:lstStyle/>
                    <a:p>
                      <a:pPr marL="0" marR="0" lvl="0" indent="0" algn="l" rtl="0">
                        <a:lnSpc>
                          <a:spcPct val="100000"/>
                        </a:lnSpc>
                        <a:spcBef>
                          <a:spcPts val="0"/>
                        </a:spcBef>
                        <a:spcAft>
                          <a:spcPts val="0"/>
                        </a:spcAft>
                        <a:buClr>
                          <a:srgbClr val="CC0000"/>
                        </a:buClr>
                        <a:buSzPts val="1400"/>
                        <a:buFont typeface="Arial"/>
                        <a:buNone/>
                      </a:pPr>
                      <a:r>
                        <a:rPr lang="en-US" sz="1400" b="1" i="0" u="none">
                          <a:solidFill>
                            <a:srgbClr val="CC0000"/>
                          </a:solidFill>
                          <a:latin typeface="Arial"/>
                          <a:ea typeface="Arial"/>
                          <a:cs typeface="Arial"/>
                          <a:sym typeface="Arial"/>
                        </a:rPr>
                        <a:t>ESTP (extrovert, sensing, thinking, perceptive)</a:t>
                      </a:r>
                      <a:endParaRPr/>
                    </a:p>
                    <a:p>
                      <a:pPr marL="0" marR="0" lvl="0" indent="0" algn="l" rtl="0">
                        <a:spcBef>
                          <a:spcPts val="0"/>
                        </a:spcBef>
                        <a:spcAft>
                          <a:spcPts val="0"/>
                        </a:spcAft>
                        <a:buNone/>
                      </a:pPr>
                      <a:endParaRPr sz="1400" b="1" i="0" u="none">
                        <a:solidFill>
                          <a:srgbClr val="CC0000"/>
                        </a:solidFill>
                        <a:latin typeface="Arial"/>
                        <a:ea typeface="Arial"/>
                        <a:cs typeface="Arial"/>
                        <a:sym typeface="Arial"/>
                      </a:endParaRPr>
                    </a:p>
                  </a:txBody>
                  <a:tcPr marL="91450" marR="91450" marT="45725" marB="45725"/>
                </a:tc>
                <a:tc>
                  <a:txBody>
                    <a:bodyPr/>
                    <a:lstStyle/>
                    <a:p>
                      <a:pPr marL="0" marR="0" lvl="0" indent="0" algn="l" rtl="0">
                        <a:lnSpc>
                          <a:spcPct val="100000"/>
                        </a:lnSpc>
                        <a:spcBef>
                          <a:spcPts val="0"/>
                        </a:spcBef>
                        <a:spcAft>
                          <a:spcPts val="0"/>
                        </a:spcAft>
                        <a:buClr>
                          <a:srgbClr val="CC0000"/>
                        </a:buClr>
                        <a:buSzPts val="1400"/>
                        <a:buFont typeface="Arial"/>
                        <a:buNone/>
                      </a:pPr>
                      <a:r>
                        <a:rPr lang="en-US" sz="1400" b="1" i="0" u="none">
                          <a:solidFill>
                            <a:srgbClr val="CC0000"/>
                          </a:solidFill>
                          <a:latin typeface="Arial"/>
                          <a:ea typeface="Arial"/>
                          <a:cs typeface="Arial"/>
                          <a:sym typeface="Arial"/>
                        </a:rPr>
                        <a:t>Blunt and sometimes insensitive. Such people are matter-of-fact and do not run back, worry or hurry. They enjoy whatever comes along. They work best with real things that can be assembled or disassembled.</a:t>
                      </a:r>
                      <a:endParaRPr/>
                    </a:p>
                  </a:txBody>
                  <a:tcPr marL="91450" marR="91450" marT="45725" marB="45725"/>
                </a:tc>
                <a:extLst>
                  <a:ext uri="{0D108BD9-81ED-4DB2-BD59-A6C34878D82A}">
                    <a16:rowId xmlns:a16="http://schemas.microsoft.com/office/drawing/2014/main" val="10002"/>
                  </a:ext>
                </a:extLst>
              </a:tr>
              <a:tr h="944550">
                <a:tc>
                  <a:txBody>
                    <a:bodyPr/>
                    <a:lstStyle/>
                    <a:p>
                      <a:pPr marL="0" marR="0" lvl="0" indent="0" algn="l" rtl="0">
                        <a:lnSpc>
                          <a:spcPct val="100000"/>
                        </a:lnSpc>
                        <a:spcBef>
                          <a:spcPts val="0"/>
                        </a:spcBef>
                        <a:spcAft>
                          <a:spcPts val="0"/>
                        </a:spcAft>
                        <a:buClr>
                          <a:srgbClr val="CC0000"/>
                        </a:buClr>
                        <a:buSzPts val="1400"/>
                        <a:buFont typeface="Arial"/>
                        <a:buNone/>
                      </a:pPr>
                      <a:r>
                        <a:rPr lang="en-US" sz="1400" b="1" i="0" u="none">
                          <a:solidFill>
                            <a:srgbClr val="CC0000"/>
                          </a:solidFill>
                          <a:latin typeface="Arial"/>
                          <a:ea typeface="Arial"/>
                          <a:cs typeface="Arial"/>
                          <a:sym typeface="Arial"/>
                        </a:rPr>
                        <a:t>ISFP (introvert, sensing, feeling, perceptive)</a:t>
                      </a:r>
                      <a:endParaRPr/>
                    </a:p>
                    <a:p>
                      <a:pPr marL="0" marR="0" lvl="0" indent="0" algn="l" rtl="0">
                        <a:spcBef>
                          <a:spcPts val="0"/>
                        </a:spcBef>
                        <a:spcAft>
                          <a:spcPts val="0"/>
                        </a:spcAft>
                        <a:buNone/>
                      </a:pPr>
                      <a:endParaRPr sz="1400" b="1" i="0" u="none">
                        <a:solidFill>
                          <a:srgbClr val="CC0000"/>
                        </a:solidFill>
                        <a:latin typeface="Arial"/>
                        <a:ea typeface="Arial"/>
                        <a:cs typeface="Arial"/>
                        <a:sym typeface="Arial"/>
                      </a:endParaRPr>
                    </a:p>
                  </a:txBody>
                  <a:tcPr marL="91450" marR="91450" marT="45725" marB="45725"/>
                </a:tc>
                <a:tc>
                  <a:txBody>
                    <a:bodyPr/>
                    <a:lstStyle/>
                    <a:p>
                      <a:pPr marL="0" marR="0" lvl="0" indent="0" algn="l" rtl="0">
                        <a:lnSpc>
                          <a:spcPct val="100000"/>
                        </a:lnSpc>
                        <a:spcBef>
                          <a:spcPts val="0"/>
                        </a:spcBef>
                        <a:spcAft>
                          <a:spcPts val="0"/>
                        </a:spcAft>
                        <a:buClr>
                          <a:srgbClr val="CC0000"/>
                        </a:buClr>
                        <a:buSzPts val="1400"/>
                        <a:buFont typeface="Arial"/>
                        <a:buNone/>
                      </a:pPr>
                      <a:r>
                        <a:rPr lang="en-US" sz="1400" b="1" i="0" u="none">
                          <a:solidFill>
                            <a:srgbClr val="CC0000"/>
                          </a:solidFill>
                          <a:latin typeface="Arial"/>
                          <a:ea typeface="Arial"/>
                          <a:cs typeface="Arial"/>
                          <a:sym typeface="Arial"/>
                        </a:rPr>
                        <a:t>Sensitive, kind, modest, shy, and quietly friendly. Such people strongly dislike run back disagreements and will avoid them. They are loyal followers and quite often are relaxed about getting things done.</a:t>
                      </a:r>
                      <a:endParaRPr/>
                    </a:p>
                  </a:txBody>
                  <a:tcPr marL="91450" marR="91450" marT="45725" marB="45725"/>
                </a:tc>
                <a:extLst>
                  <a:ext uri="{0D108BD9-81ED-4DB2-BD59-A6C34878D82A}">
                    <a16:rowId xmlns:a16="http://schemas.microsoft.com/office/drawing/2014/main" val="10003"/>
                  </a:ext>
                </a:extLst>
              </a:tr>
              <a:tr h="731825">
                <a:tc>
                  <a:txBody>
                    <a:bodyPr/>
                    <a:lstStyle/>
                    <a:p>
                      <a:pPr marL="0" marR="0" lvl="0" indent="0" algn="l" rtl="0">
                        <a:lnSpc>
                          <a:spcPct val="100000"/>
                        </a:lnSpc>
                        <a:spcBef>
                          <a:spcPts val="0"/>
                        </a:spcBef>
                        <a:spcAft>
                          <a:spcPts val="0"/>
                        </a:spcAft>
                        <a:buClr>
                          <a:srgbClr val="CC0000"/>
                        </a:buClr>
                        <a:buSzPts val="1400"/>
                        <a:buFont typeface="Arial"/>
                        <a:buNone/>
                      </a:pPr>
                      <a:r>
                        <a:rPr lang="en-US" sz="1400" b="1" i="0" u="none">
                          <a:solidFill>
                            <a:srgbClr val="CC0000"/>
                          </a:solidFill>
                          <a:latin typeface="Arial"/>
                          <a:ea typeface="Arial"/>
                          <a:cs typeface="Arial"/>
                          <a:sym typeface="Arial"/>
                        </a:rPr>
                        <a:t>ENTJ (extrovert, intuitive, thinking, judgmental)</a:t>
                      </a:r>
                      <a:endParaRPr/>
                    </a:p>
                  </a:txBody>
                  <a:tcPr marL="91450" marR="91450" marT="45725" marB="45725"/>
                </a:tc>
                <a:tc>
                  <a:txBody>
                    <a:bodyPr/>
                    <a:lstStyle/>
                    <a:p>
                      <a:pPr marL="0" marR="0" lvl="0" indent="0" algn="l" rtl="0">
                        <a:lnSpc>
                          <a:spcPct val="100000"/>
                        </a:lnSpc>
                        <a:spcBef>
                          <a:spcPts val="0"/>
                        </a:spcBef>
                        <a:spcAft>
                          <a:spcPts val="0"/>
                        </a:spcAft>
                        <a:buClr>
                          <a:srgbClr val="CC0000"/>
                        </a:buClr>
                        <a:buSzPts val="1400"/>
                        <a:buFont typeface="Arial"/>
                        <a:buNone/>
                      </a:pPr>
                      <a:r>
                        <a:rPr lang="en-US" sz="1400" b="1" i="0" u="none">
                          <a:solidFill>
                            <a:srgbClr val="CC0000"/>
                          </a:solidFill>
                          <a:latin typeface="Arial"/>
                          <a:ea typeface="Arial"/>
                          <a:cs typeface="Arial"/>
                          <a:sym typeface="Arial"/>
                        </a:rPr>
                        <a:t>Warm, friendly, candid, and decisive; also usually skilled in anything that requires reasoning and intelligent talk, but may sometimes overestimate what they are capable of doing.</a:t>
                      </a:r>
                      <a:endParaRPr/>
                    </a:p>
                  </a:txBody>
                  <a:tcPr marL="91450" marR="91450" marT="45725" marB="45725"/>
                </a:tc>
                <a:extLst>
                  <a:ext uri="{0D108BD9-81ED-4DB2-BD59-A6C34878D82A}">
                    <a16:rowId xmlns:a16="http://schemas.microsoft.com/office/drawing/2014/main" val="10004"/>
                  </a:ext>
                </a:extLst>
              </a:tr>
            </a:tbl>
          </a:graphicData>
        </a:graphic>
      </p:graphicFrame>
      <p:sp>
        <p:nvSpPr>
          <p:cNvPr id="299" name="Google Shape;299;p36"/>
          <p:cNvSpPr txBox="1"/>
          <p:nvPr/>
        </p:nvSpPr>
        <p:spPr>
          <a:xfrm>
            <a:off x="434975" y="6194425"/>
            <a:ext cx="6203950" cy="228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900"/>
              <a:buFont typeface="Arial"/>
              <a:buNone/>
            </a:pPr>
            <a:r>
              <a:rPr lang="en-US" sz="900" b="0" i="1" u="none">
                <a:solidFill>
                  <a:schemeClr val="dk1"/>
                </a:solidFill>
                <a:latin typeface="Arial"/>
                <a:ea typeface="Arial"/>
                <a:cs typeface="Arial"/>
                <a:sym typeface="Arial"/>
              </a:rPr>
              <a:t>Source: </a:t>
            </a:r>
            <a:r>
              <a:rPr lang="en-US" sz="900" b="0" i="0" u="none">
                <a:solidFill>
                  <a:schemeClr val="dk1"/>
                </a:solidFill>
                <a:latin typeface="Arial"/>
                <a:ea typeface="Arial"/>
                <a:cs typeface="Arial"/>
                <a:sym typeface="Arial"/>
              </a:rPr>
              <a:t>Based on I. Briggs-Myers, </a:t>
            </a:r>
            <a:r>
              <a:rPr lang="en-US" sz="900" b="0" i="1" u="none">
                <a:solidFill>
                  <a:schemeClr val="dk1"/>
                </a:solidFill>
                <a:latin typeface="Arial"/>
                <a:ea typeface="Arial"/>
                <a:cs typeface="Arial"/>
                <a:sym typeface="Arial"/>
              </a:rPr>
              <a:t>Introduction to Type </a:t>
            </a:r>
            <a:r>
              <a:rPr lang="en-US" sz="900" b="0" i="0" u="none">
                <a:solidFill>
                  <a:schemeClr val="dk1"/>
                </a:solidFill>
                <a:latin typeface="Arial"/>
                <a:ea typeface="Arial"/>
                <a:cs typeface="Arial"/>
                <a:sym typeface="Arial"/>
              </a:rPr>
              <a:t>(Palo Alto, CA: Consulting Psychologists Press, 1980), pp. 7–8.</a:t>
            </a:r>
            <a:endParaRPr/>
          </a:p>
        </p:txBody>
      </p:sp>
    </p:spTree>
  </p:cSld>
  <p:clrMapOvr>
    <a:masterClrMapping/>
  </p:clrMapOvr>
  <p:transition spd="slow">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37"/>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306" name="Google Shape;306;p37"/>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25</a:t>
            </a:fld>
            <a:endParaRPr/>
          </a:p>
        </p:txBody>
      </p:sp>
      <p:sp>
        <p:nvSpPr>
          <p:cNvPr id="307" name="Google Shape;307;p37"/>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The Big-Five Model</a:t>
            </a:r>
            <a:endParaRPr/>
          </a:p>
        </p:txBody>
      </p:sp>
      <p:sp>
        <p:nvSpPr>
          <p:cNvPr id="308" name="Google Shape;308;p37"/>
          <p:cNvSpPr txBox="1">
            <a:spLocks noGrp="1"/>
          </p:cNvSpPr>
          <p:nvPr>
            <p:ph type="body" idx="1"/>
          </p:nvPr>
        </p:nvSpPr>
        <p:spPr>
          <a:xfrm>
            <a:off x="533400" y="1066800"/>
            <a:ext cx="39751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400"/>
              <a:buFont typeface="Arial"/>
              <a:buChar char="•"/>
            </a:pPr>
            <a:r>
              <a:rPr lang="en-US" sz="2400" b="1" i="0" u="none">
                <a:solidFill>
                  <a:srgbClr val="CC0000"/>
                </a:solidFill>
                <a:latin typeface="Arial"/>
                <a:ea typeface="Arial"/>
                <a:cs typeface="Arial"/>
                <a:sym typeface="Arial"/>
              </a:rPr>
              <a:t>Extraversion</a:t>
            </a:r>
            <a:endParaRPr/>
          </a:p>
          <a:p>
            <a:pPr marL="625475" lvl="1" indent="-284162" algn="l" rtl="0">
              <a:lnSpc>
                <a:spcPct val="100000"/>
              </a:lnSpc>
              <a:spcBef>
                <a:spcPts val="800"/>
              </a:spcBef>
              <a:spcAft>
                <a:spcPts val="0"/>
              </a:spcAft>
              <a:buClr>
                <a:schemeClr val="lt2"/>
              </a:buClr>
              <a:buSzPts val="2000"/>
              <a:buFont typeface="Noto Sans Symbols"/>
              <a:buChar char="⮚"/>
            </a:pPr>
            <a:r>
              <a:rPr lang="en-US" sz="2000" b="1" i="0" u="none">
                <a:solidFill>
                  <a:schemeClr val="dk1"/>
                </a:solidFill>
                <a:latin typeface="Arial"/>
                <a:ea typeface="Arial"/>
                <a:cs typeface="Arial"/>
                <a:sym typeface="Arial"/>
              </a:rPr>
              <a:t>Sociable, talkative, and assertive</a:t>
            </a:r>
            <a:endParaRPr/>
          </a:p>
          <a:p>
            <a:pPr marL="222250" lvl="0" indent="-222250" algn="l" rtl="0">
              <a:lnSpc>
                <a:spcPct val="100000"/>
              </a:lnSpc>
              <a:spcBef>
                <a:spcPts val="960"/>
              </a:spcBef>
              <a:spcAft>
                <a:spcPts val="0"/>
              </a:spcAft>
              <a:buClr>
                <a:schemeClr val="dk1"/>
              </a:buClr>
              <a:buSzPts val="2400"/>
              <a:buFont typeface="Arial"/>
              <a:buChar char="•"/>
            </a:pPr>
            <a:r>
              <a:rPr lang="en-US" sz="2400" b="1" i="0" u="none">
                <a:solidFill>
                  <a:srgbClr val="CC0000"/>
                </a:solidFill>
                <a:latin typeface="Arial"/>
                <a:ea typeface="Arial"/>
                <a:cs typeface="Arial"/>
                <a:sym typeface="Arial"/>
              </a:rPr>
              <a:t>Agreeableness</a:t>
            </a:r>
            <a:endParaRPr/>
          </a:p>
          <a:p>
            <a:pPr marL="625475" lvl="1" indent="-284162" algn="l" rtl="0">
              <a:lnSpc>
                <a:spcPct val="100000"/>
              </a:lnSpc>
              <a:spcBef>
                <a:spcPts val="800"/>
              </a:spcBef>
              <a:spcAft>
                <a:spcPts val="0"/>
              </a:spcAft>
              <a:buClr>
                <a:schemeClr val="lt2"/>
              </a:buClr>
              <a:buSzPts val="2000"/>
              <a:buFont typeface="Noto Sans Symbols"/>
              <a:buChar char="⮚"/>
            </a:pPr>
            <a:r>
              <a:rPr lang="en-US" sz="2000" b="1" i="0" u="none">
                <a:solidFill>
                  <a:schemeClr val="dk1"/>
                </a:solidFill>
                <a:latin typeface="Arial"/>
                <a:ea typeface="Arial"/>
                <a:cs typeface="Arial"/>
                <a:sym typeface="Arial"/>
              </a:rPr>
              <a:t>Good-natured, cooperative, and trusting</a:t>
            </a:r>
            <a:endParaRPr/>
          </a:p>
          <a:p>
            <a:pPr marL="222250" lvl="0" indent="-222250" algn="l" rtl="0">
              <a:lnSpc>
                <a:spcPct val="100000"/>
              </a:lnSpc>
              <a:spcBef>
                <a:spcPts val="960"/>
              </a:spcBef>
              <a:spcAft>
                <a:spcPts val="0"/>
              </a:spcAft>
              <a:buClr>
                <a:schemeClr val="dk1"/>
              </a:buClr>
              <a:buSzPts val="2400"/>
              <a:buFont typeface="Arial"/>
              <a:buChar char="•"/>
            </a:pPr>
            <a:r>
              <a:rPr lang="en-US" sz="2400" b="1" i="0" u="none">
                <a:solidFill>
                  <a:srgbClr val="CC0000"/>
                </a:solidFill>
                <a:latin typeface="Arial"/>
                <a:ea typeface="Arial"/>
                <a:cs typeface="Arial"/>
                <a:sym typeface="Arial"/>
              </a:rPr>
              <a:t>Conscientiousness</a:t>
            </a:r>
            <a:endParaRPr/>
          </a:p>
          <a:p>
            <a:pPr marL="625475" lvl="1" indent="-284162" algn="l" rtl="0">
              <a:lnSpc>
                <a:spcPct val="100000"/>
              </a:lnSpc>
              <a:spcBef>
                <a:spcPts val="800"/>
              </a:spcBef>
              <a:spcAft>
                <a:spcPts val="0"/>
              </a:spcAft>
              <a:buClr>
                <a:schemeClr val="lt2"/>
              </a:buClr>
              <a:buSzPts val="2000"/>
              <a:buFont typeface="Noto Sans Symbols"/>
              <a:buChar char="⮚"/>
            </a:pPr>
            <a:r>
              <a:rPr lang="en-US" sz="2000" b="1" i="0" u="none">
                <a:solidFill>
                  <a:schemeClr val="dk1"/>
                </a:solidFill>
                <a:latin typeface="Arial"/>
                <a:ea typeface="Arial"/>
                <a:cs typeface="Arial"/>
                <a:sym typeface="Arial"/>
              </a:rPr>
              <a:t>Responsible, dependable, persistent, and achievement oriented</a:t>
            </a:r>
            <a:endParaRPr/>
          </a:p>
        </p:txBody>
      </p:sp>
      <p:sp>
        <p:nvSpPr>
          <p:cNvPr id="309" name="Google Shape;309;p37"/>
          <p:cNvSpPr txBox="1">
            <a:spLocks noGrp="1"/>
          </p:cNvSpPr>
          <p:nvPr>
            <p:ph type="body" idx="1"/>
          </p:nvPr>
        </p:nvSpPr>
        <p:spPr>
          <a:xfrm>
            <a:off x="4660900" y="1066800"/>
            <a:ext cx="39751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400"/>
              <a:buFont typeface="Arial"/>
              <a:buChar char="•"/>
            </a:pPr>
            <a:r>
              <a:rPr lang="en-US" sz="2400" b="1" i="0" u="none">
                <a:solidFill>
                  <a:srgbClr val="CC0000"/>
                </a:solidFill>
                <a:latin typeface="Arial"/>
                <a:ea typeface="Arial"/>
                <a:cs typeface="Arial"/>
                <a:sym typeface="Arial"/>
              </a:rPr>
              <a:t>Emotional Stability</a:t>
            </a:r>
            <a:endParaRPr/>
          </a:p>
          <a:p>
            <a:pPr marL="625475" lvl="1" indent="-284162" algn="l" rtl="0">
              <a:lnSpc>
                <a:spcPct val="100000"/>
              </a:lnSpc>
              <a:spcBef>
                <a:spcPts val="800"/>
              </a:spcBef>
              <a:spcAft>
                <a:spcPts val="0"/>
              </a:spcAft>
              <a:buClr>
                <a:schemeClr val="lt2"/>
              </a:buClr>
              <a:buSzPts val="2000"/>
              <a:buFont typeface="Noto Sans Symbols"/>
              <a:buChar char="⮚"/>
            </a:pPr>
            <a:r>
              <a:rPr lang="en-US" sz="2000" b="1" i="0" u="none">
                <a:solidFill>
                  <a:schemeClr val="dk1"/>
                </a:solidFill>
                <a:latin typeface="Arial"/>
                <a:ea typeface="Arial"/>
                <a:cs typeface="Arial"/>
                <a:sym typeface="Arial"/>
              </a:rPr>
              <a:t>Calm, enthusiastic, and secure or tense, nervous, and insecure</a:t>
            </a:r>
            <a:endParaRPr/>
          </a:p>
          <a:p>
            <a:pPr marL="222250" lvl="0" indent="-222250" algn="l" rtl="0">
              <a:lnSpc>
                <a:spcPct val="100000"/>
              </a:lnSpc>
              <a:spcBef>
                <a:spcPts val="960"/>
              </a:spcBef>
              <a:spcAft>
                <a:spcPts val="0"/>
              </a:spcAft>
              <a:buClr>
                <a:schemeClr val="dk1"/>
              </a:buClr>
              <a:buSzPts val="2400"/>
              <a:buFont typeface="Arial"/>
              <a:buChar char="•"/>
            </a:pPr>
            <a:r>
              <a:rPr lang="en-US" sz="2400" b="1" i="0" u="none">
                <a:solidFill>
                  <a:srgbClr val="CC0000"/>
                </a:solidFill>
                <a:latin typeface="Arial"/>
                <a:ea typeface="Arial"/>
                <a:cs typeface="Arial"/>
                <a:sym typeface="Arial"/>
              </a:rPr>
              <a:t>Openness to Experience</a:t>
            </a:r>
            <a:endParaRPr/>
          </a:p>
          <a:p>
            <a:pPr marL="625475" lvl="1" indent="-284162" algn="l" rtl="0">
              <a:lnSpc>
                <a:spcPct val="100000"/>
              </a:lnSpc>
              <a:spcBef>
                <a:spcPts val="800"/>
              </a:spcBef>
              <a:spcAft>
                <a:spcPts val="0"/>
              </a:spcAft>
              <a:buClr>
                <a:schemeClr val="lt2"/>
              </a:buClr>
              <a:buSzPts val="2000"/>
              <a:buFont typeface="Noto Sans Symbols"/>
              <a:buChar char="⮚"/>
            </a:pPr>
            <a:r>
              <a:rPr lang="en-US" sz="2000" b="1" i="0" u="none">
                <a:solidFill>
                  <a:schemeClr val="dk1"/>
                </a:solidFill>
                <a:latin typeface="Arial"/>
                <a:ea typeface="Arial"/>
                <a:cs typeface="Arial"/>
                <a:sym typeface="Arial"/>
              </a:rPr>
              <a:t>Imaginative, artistically sensitive, and intellectual</a:t>
            </a:r>
            <a:endParaRPr/>
          </a:p>
        </p:txBody>
      </p:sp>
    </p:spTree>
  </p:cSld>
  <p:clrMapOvr>
    <a:masterClrMapping/>
  </p:clrMapOvr>
  <p:transition spd="slow">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38"/>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316" name="Google Shape;316;p38"/>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26</a:t>
            </a:fld>
            <a:endParaRPr/>
          </a:p>
        </p:txBody>
      </p:sp>
      <p:sp>
        <p:nvSpPr>
          <p:cNvPr id="317" name="Google Shape;317;p38"/>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Additional Personality Insights </a:t>
            </a:r>
            <a:endParaRPr/>
          </a:p>
        </p:txBody>
      </p:sp>
      <p:sp>
        <p:nvSpPr>
          <p:cNvPr id="318" name="Google Shape;318;p38"/>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Locus of Control</a:t>
            </a:r>
            <a:endParaRPr/>
          </a:p>
          <a:p>
            <a:pPr marL="625475" lvl="1" indent="-284162" algn="l" rtl="0">
              <a:lnSpc>
                <a:spcPct val="100000"/>
              </a:lnSpc>
              <a:spcBef>
                <a:spcPts val="720"/>
              </a:spcBef>
              <a:spcAft>
                <a:spcPts val="0"/>
              </a:spcAft>
              <a:buClr>
                <a:schemeClr val="lt2"/>
              </a:buClr>
              <a:buSzPts val="2400"/>
              <a:buFont typeface="Noto Sans Symbols"/>
              <a:buChar char="⮚"/>
            </a:pPr>
            <a:r>
              <a:rPr lang="en-US" sz="2400" b="1" i="0" u="none">
                <a:solidFill>
                  <a:schemeClr val="dk1"/>
                </a:solidFill>
                <a:latin typeface="Arial"/>
                <a:ea typeface="Arial"/>
                <a:cs typeface="Arial"/>
                <a:sym typeface="Arial"/>
              </a:rPr>
              <a:t>Internal locus:</a:t>
            </a:r>
            <a:r>
              <a:rPr lang="en-US" sz="2400" b="0" i="0" u="none">
                <a:solidFill>
                  <a:schemeClr val="dk1"/>
                </a:solidFill>
                <a:latin typeface="Arial"/>
                <a:ea typeface="Arial"/>
                <a:cs typeface="Arial"/>
                <a:sym typeface="Arial"/>
              </a:rPr>
              <a:t> persons who believe that they control their own destiny.</a:t>
            </a:r>
            <a:endParaRPr/>
          </a:p>
          <a:p>
            <a:pPr marL="625475" lvl="1" indent="-284162" algn="l" rtl="0">
              <a:lnSpc>
                <a:spcPct val="100000"/>
              </a:lnSpc>
              <a:spcBef>
                <a:spcPts val="720"/>
              </a:spcBef>
              <a:spcAft>
                <a:spcPts val="0"/>
              </a:spcAft>
              <a:buClr>
                <a:schemeClr val="lt2"/>
              </a:buClr>
              <a:buSzPts val="2400"/>
              <a:buFont typeface="Noto Sans Symbols"/>
              <a:buChar char="⮚"/>
            </a:pPr>
            <a:r>
              <a:rPr lang="en-US" sz="2400" b="1" i="0" u="none">
                <a:solidFill>
                  <a:schemeClr val="dk1"/>
                </a:solidFill>
                <a:latin typeface="Arial"/>
                <a:ea typeface="Arial"/>
                <a:cs typeface="Arial"/>
                <a:sym typeface="Arial"/>
              </a:rPr>
              <a:t>External locus:</a:t>
            </a:r>
            <a:r>
              <a:rPr lang="en-US" sz="2400" b="0" i="0" u="none">
                <a:solidFill>
                  <a:schemeClr val="dk1"/>
                </a:solidFill>
                <a:latin typeface="Arial"/>
                <a:ea typeface="Arial"/>
                <a:cs typeface="Arial"/>
                <a:sym typeface="Arial"/>
              </a:rPr>
              <a:t> persons who believe that what happens to them is due to luck or chance (the uncontrollable effects of outside forces).</a:t>
            </a:r>
            <a:endParaRPr/>
          </a:p>
          <a:p>
            <a:pPr marL="222250" lvl="0" indent="-222250" algn="l" rtl="0">
              <a:lnSpc>
                <a:spcPct val="100000"/>
              </a:lnSpc>
              <a:spcBef>
                <a:spcPts val="84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Machiavellianism (Mach)</a:t>
            </a:r>
            <a:endParaRPr/>
          </a:p>
          <a:p>
            <a:pPr marL="625475" lvl="1" indent="-284162" algn="l" rtl="0">
              <a:lnSpc>
                <a:spcPct val="100000"/>
              </a:lnSpc>
              <a:spcBef>
                <a:spcPts val="72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The degree to which an individual is pragmatic, maintains emotional distance, and seeks to gain and manipulate power—ends can justify means.</a:t>
            </a:r>
            <a:endParaRPr/>
          </a:p>
        </p:txBody>
      </p:sp>
    </p:spTree>
  </p:cSld>
  <p:clrMapOvr>
    <a:masterClrMapping/>
  </p:clrMapOvr>
  <p:transition spd="slow">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39"/>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325" name="Google Shape;325;p39"/>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27</a:t>
            </a:fld>
            <a:endParaRPr/>
          </a:p>
        </p:txBody>
      </p:sp>
      <p:sp>
        <p:nvSpPr>
          <p:cNvPr id="326" name="Google Shape;326;p39"/>
          <p:cNvSpPr txBox="1">
            <a:spLocks noGrp="1"/>
          </p:cNvSpPr>
          <p:nvPr>
            <p:ph type="body" idx="1"/>
          </p:nvPr>
        </p:nvSpPr>
        <p:spPr>
          <a:xfrm>
            <a:off x="457200" y="16002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Self-Esteem (SE)</a:t>
            </a:r>
            <a:endParaRPr/>
          </a:p>
          <a:p>
            <a:pPr marL="625475" lvl="1" indent="-284162" algn="l" rtl="0">
              <a:lnSpc>
                <a:spcPct val="100000"/>
              </a:lnSpc>
              <a:spcBef>
                <a:spcPts val="6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The degree to which people like or dislike themselves</a:t>
            </a:r>
            <a:endParaRPr/>
          </a:p>
          <a:p>
            <a:pPr marL="625475" lvl="1" indent="-284162" algn="l" rtl="0">
              <a:lnSpc>
                <a:spcPct val="100000"/>
              </a:lnSpc>
              <a:spcBef>
                <a:spcPts val="6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High SEs</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Believe in themselves and expect success.</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Take more risks and use unconventional approaches.</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Are more satisfied with their jobs than low SEs.</a:t>
            </a:r>
            <a:endParaRPr/>
          </a:p>
          <a:p>
            <a:pPr marL="625475" lvl="1" indent="-284162" algn="l" rtl="0">
              <a:lnSpc>
                <a:spcPct val="100000"/>
              </a:lnSpc>
              <a:spcBef>
                <a:spcPts val="6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Low SEs</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Are more susceptible to external influences.</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Depend on positive evaluations from others.</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Are more prone to conform than high SEs.</a:t>
            </a:r>
            <a:endParaRPr/>
          </a:p>
        </p:txBody>
      </p:sp>
      <p:sp>
        <p:nvSpPr>
          <p:cNvPr id="327" name="Google Shape;327;p39"/>
          <p:cNvSpPr txBox="1"/>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Additional Personality Insights </a:t>
            </a:r>
            <a:endParaRPr/>
          </a:p>
        </p:txBody>
      </p:sp>
    </p:spTree>
  </p:cSld>
  <p:clrMapOvr>
    <a:masterClrMapping/>
  </p:clrMapOvr>
  <p:transition spd="slow">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40"/>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334" name="Google Shape;334;p40"/>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28</a:t>
            </a:fld>
            <a:endParaRPr/>
          </a:p>
        </p:txBody>
      </p:sp>
      <p:sp>
        <p:nvSpPr>
          <p:cNvPr id="335" name="Google Shape;335;p40"/>
          <p:cNvSpPr txBox="1">
            <a:spLocks noGrp="1"/>
          </p:cNvSpPr>
          <p:nvPr>
            <p:ph type="body" idx="1"/>
          </p:nvPr>
        </p:nvSpPr>
        <p:spPr>
          <a:xfrm>
            <a:off x="381000" y="1828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Self-Monitoring</a:t>
            </a:r>
            <a:endParaRPr/>
          </a:p>
          <a:p>
            <a:pPr marL="625475" lvl="1" indent="-284162" algn="l" rtl="0">
              <a:lnSpc>
                <a:spcPct val="100000"/>
              </a:lnSpc>
              <a:spcBef>
                <a:spcPts val="6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An individual’s ability to adjust his or her behavior to external, situational factors.</a:t>
            </a:r>
            <a:endParaRPr/>
          </a:p>
          <a:p>
            <a:pPr marL="625475" lvl="1" indent="-284162" algn="l" rtl="0">
              <a:lnSpc>
                <a:spcPct val="100000"/>
              </a:lnSpc>
              <a:spcBef>
                <a:spcPts val="6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High self-monitors:</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Are sensitive to external cues and behave differently in different situations.</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Can present contradictory public persona and private selves—impression management.</a:t>
            </a:r>
            <a:endParaRPr/>
          </a:p>
          <a:p>
            <a:pPr marL="625475" lvl="1" indent="-284162" algn="l" rtl="0">
              <a:lnSpc>
                <a:spcPct val="100000"/>
              </a:lnSpc>
              <a:spcBef>
                <a:spcPts val="6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Low self-monitors</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Do not adjust their behavior to the situation.</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Are behaviorally consistent in public and private.</a:t>
            </a:r>
            <a:endParaRPr/>
          </a:p>
        </p:txBody>
      </p:sp>
      <p:sp>
        <p:nvSpPr>
          <p:cNvPr id="336" name="Google Shape;336;p40"/>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Additional Personality Insights </a:t>
            </a:r>
            <a:endParaRPr/>
          </a:p>
        </p:txBody>
      </p:sp>
    </p:spTree>
  </p:cSld>
  <p:clrMapOvr>
    <a:masterClrMapping/>
  </p:clrMapOvr>
  <p:transition spd="slow">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41"/>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343" name="Google Shape;343;p41"/>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29</a:t>
            </a:fld>
            <a:endParaRPr/>
          </a:p>
        </p:txBody>
      </p:sp>
      <p:sp>
        <p:nvSpPr>
          <p:cNvPr id="344" name="Google Shape;344;p41"/>
          <p:cNvSpPr txBox="1">
            <a:spLocks noGrp="1"/>
          </p:cNvSpPr>
          <p:nvPr>
            <p:ph type="body" idx="1"/>
          </p:nvPr>
        </p:nvSpPr>
        <p:spPr>
          <a:xfrm>
            <a:off x="457200" y="1828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Risk Taking</a:t>
            </a:r>
            <a:endParaRPr/>
          </a:p>
          <a:p>
            <a:pPr marL="625475" lvl="1" indent="-284162" algn="l" rtl="0">
              <a:lnSpc>
                <a:spcPct val="100000"/>
              </a:lnSpc>
              <a:spcBef>
                <a:spcPts val="6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The propensity (or willingness) to take risks.</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High risk-takers take less time and require less information than low risk-takers when making a decision.</a:t>
            </a:r>
            <a:endParaRPr/>
          </a:p>
          <a:p>
            <a:pPr marL="625475" lvl="1" indent="-284162" algn="l" rtl="0">
              <a:lnSpc>
                <a:spcPct val="100000"/>
              </a:lnSpc>
              <a:spcBef>
                <a:spcPts val="6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Organizational effectiveness is maximized when the risk-taking propensity of a manager is aligned with  the specific demands of the job assigned to the manager.</a:t>
            </a:r>
            <a:endParaRPr/>
          </a:p>
        </p:txBody>
      </p:sp>
      <p:sp>
        <p:nvSpPr>
          <p:cNvPr id="345" name="Google Shape;345;p41"/>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Additional Personality Insights </a:t>
            </a:r>
            <a:endParaRP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99" name="Google Shape;99;p15"/>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3</a:t>
            </a:fld>
            <a:endParaRPr/>
          </a:p>
        </p:txBody>
      </p:sp>
      <p:sp>
        <p:nvSpPr>
          <p:cNvPr id="100" name="Google Shape;100;p15"/>
          <p:cNvSpPr txBox="1">
            <a:spLocks noGrp="1"/>
          </p:cNvSpPr>
          <p:nvPr>
            <p:ph type="title"/>
          </p:nvPr>
        </p:nvSpPr>
        <p:spPr>
          <a:xfrm>
            <a:off x="533400" y="381000"/>
            <a:ext cx="8077200" cy="13112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The Focus and Goals of Individual Behavior</a:t>
            </a:r>
            <a:endParaRPr/>
          </a:p>
        </p:txBody>
      </p:sp>
      <p:sp>
        <p:nvSpPr>
          <p:cNvPr id="101" name="Google Shape;101;p15"/>
          <p:cNvSpPr txBox="1">
            <a:spLocks noGrp="1"/>
          </p:cNvSpPr>
          <p:nvPr>
            <p:ph type="body" idx="1"/>
          </p:nvPr>
        </p:nvSpPr>
        <p:spPr>
          <a:xfrm>
            <a:off x="457200" y="1752600"/>
            <a:ext cx="8102600" cy="43434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Organizational Behavior (OB)</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The actions of people at work</a:t>
            </a:r>
            <a:endParaRPr/>
          </a:p>
          <a:p>
            <a:pPr marL="222250" lvl="0" indent="-222250" algn="l" rtl="0">
              <a:lnSpc>
                <a:spcPct val="100000"/>
              </a:lnSpc>
              <a:spcBef>
                <a:spcPts val="56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Focus of Organizational Behavior</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Individual behavior</a:t>
            </a:r>
            <a:endParaRPr/>
          </a:p>
          <a:p>
            <a:pPr marL="974725" lvl="2" indent="-234950" algn="l" rtl="0">
              <a:lnSpc>
                <a:spcPct val="100000"/>
              </a:lnSpc>
              <a:spcBef>
                <a:spcPts val="4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Attitudes, personality, perception, learning, and motivation</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Group behavior</a:t>
            </a:r>
            <a:endParaRPr/>
          </a:p>
          <a:p>
            <a:pPr marL="974725" lvl="2" indent="-234950" algn="l" rtl="0">
              <a:lnSpc>
                <a:spcPct val="100000"/>
              </a:lnSpc>
              <a:spcBef>
                <a:spcPts val="4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Norms, roles, team building, leadership, and conflict</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Organizational</a:t>
            </a:r>
            <a:endParaRPr/>
          </a:p>
          <a:p>
            <a:pPr marL="974725" lvl="2" indent="-234950" algn="l" rtl="0">
              <a:lnSpc>
                <a:spcPct val="100000"/>
              </a:lnSpc>
              <a:spcBef>
                <a:spcPts val="4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Structure, culture, and human resource policies and practices</a:t>
            </a:r>
            <a:endParaRPr/>
          </a:p>
        </p:txBody>
      </p:sp>
    </p:spTree>
  </p:cSld>
  <p:clrMapOvr>
    <a:masterClrMapping/>
  </p:clrMapOvr>
  <p:transition spd="slow">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42"/>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351" name="Google Shape;351;p42"/>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30</a:t>
            </a:fld>
            <a:endParaRPr/>
          </a:p>
        </p:txBody>
      </p:sp>
      <p:sp>
        <p:nvSpPr>
          <p:cNvPr id="352" name="Google Shape;352;p42"/>
          <p:cNvSpPr txBox="1">
            <a:spLocks noGrp="1"/>
          </p:cNvSpPr>
          <p:nvPr>
            <p:ph type="title"/>
          </p:nvPr>
        </p:nvSpPr>
        <p:spPr>
          <a:xfrm>
            <a:off x="533400" y="381000"/>
            <a:ext cx="8077200" cy="13112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Personality Types in Different Cultures</a:t>
            </a:r>
            <a:endParaRPr/>
          </a:p>
        </p:txBody>
      </p:sp>
      <p:sp>
        <p:nvSpPr>
          <p:cNvPr id="353" name="Google Shape;353;p42"/>
          <p:cNvSpPr txBox="1">
            <a:spLocks noGrp="1"/>
          </p:cNvSpPr>
          <p:nvPr>
            <p:ph type="body" idx="1"/>
          </p:nvPr>
        </p:nvSpPr>
        <p:spPr>
          <a:xfrm>
            <a:off x="533400" y="17526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The Big Five model is used in cross-cultural studies. </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Differences are found in the </a:t>
            </a:r>
            <a:r>
              <a:rPr lang="en-US" sz="2400" b="0" i="1" u="none">
                <a:solidFill>
                  <a:schemeClr val="dk1"/>
                </a:solidFill>
                <a:latin typeface="Arial"/>
                <a:ea typeface="Arial"/>
                <a:cs typeface="Arial"/>
                <a:sym typeface="Arial"/>
              </a:rPr>
              <a:t>emphasis</a:t>
            </a:r>
            <a:r>
              <a:rPr lang="en-US" sz="2400" b="0" i="0" u="none">
                <a:solidFill>
                  <a:schemeClr val="dk1"/>
                </a:solidFill>
                <a:latin typeface="Arial"/>
                <a:ea typeface="Arial"/>
                <a:cs typeface="Arial"/>
                <a:sym typeface="Arial"/>
              </a:rPr>
              <a:t> of dimensions.</a:t>
            </a:r>
            <a:endParaRPr/>
          </a:p>
          <a:p>
            <a:pPr marL="222250" lvl="0" indent="-222250" algn="l" rtl="0">
              <a:lnSpc>
                <a:spcPct val="100000"/>
              </a:lnSpc>
              <a:spcBef>
                <a:spcPts val="56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No common personality types for a given country	</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A country’s culture influences the </a:t>
            </a:r>
            <a:r>
              <a:rPr lang="en-US" sz="2400" b="0" i="1" u="none">
                <a:solidFill>
                  <a:schemeClr val="dk1"/>
                </a:solidFill>
                <a:latin typeface="Arial"/>
                <a:ea typeface="Arial"/>
                <a:cs typeface="Arial"/>
                <a:sym typeface="Arial"/>
              </a:rPr>
              <a:t>dominant </a:t>
            </a:r>
            <a:r>
              <a:rPr lang="en-US" sz="2400" b="0" i="0" u="none">
                <a:solidFill>
                  <a:schemeClr val="dk1"/>
                </a:solidFill>
                <a:latin typeface="Arial"/>
                <a:ea typeface="Arial"/>
                <a:cs typeface="Arial"/>
                <a:sym typeface="Arial"/>
              </a:rPr>
              <a:t>personality characteristics of its people.</a:t>
            </a:r>
            <a:endParaRPr/>
          </a:p>
          <a:p>
            <a:pPr marL="222250" lvl="0" indent="-222250" algn="l" rtl="0">
              <a:lnSpc>
                <a:spcPct val="100000"/>
              </a:lnSpc>
              <a:spcBef>
                <a:spcPts val="56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Global managers need to understand personality trait differences from the perspective of each culture.</a:t>
            </a:r>
            <a:endParaRPr/>
          </a:p>
        </p:txBody>
      </p:sp>
    </p:spTree>
  </p:cSld>
  <p:clrMapOvr>
    <a:masterClrMapping/>
  </p:clrMapOvr>
  <p:transition spd="slow">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43"/>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360" name="Google Shape;360;p43"/>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31</a:t>
            </a:fld>
            <a:endParaRPr/>
          </a:p>
        </p:txBody>
      </p:sp>
      <p:sp>
        <p:nvSpPr>
          <p:cNvPr id="361" name="Google Shape;361;p43"/>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Emotions</a:t>
            </a:r>
            <a:endParaRPr/>
          </a:p>
        </p:txBody>
      </p:sp>
      <p:sp>
        <p:nvSpPr>
          <p:cNvPr id="362" name="Google Shape;362;p43"/>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Emotions</a:t>
            </a:r>
            <a:endParaRPr/>
          </a:p>
          <a:p>
            <a:pPr marL="625475" lvl="1" indent="-284162" algn="l" rtl="0">
              <a:lnSpc>
                <a:spcPct val="100000"/>
              </a:lnSpc>
              <a:spcBef>
                <a:spcPts val="6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Intense feelings (reactions) that are directed at specific objects (someone or something)</a:t>
            </a:r>
            <a:endParaRPr/>
          </a:p>
          <a:p>
            <a:pPr marL="625475" lvl="1" indent="-284162" algn="l" rtl="0">
              <a:lnSpc>
                <a:spcPct val="100000"/>
              </a:lnSpc>
              <a:spcBef>
                <a:spcPts val="6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Universal emotions:</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Anger</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Fear</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Sadness</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Happiness</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Disgust</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Surprise</a:t>
            </a:r>
            <a:endParaRPr/>
          </a:p>
        </p:txBody>
      </p:sp>
      <p:pic>
        <p:nvPicPr>
          <p:cNvPr id="363" name="Google Shape;363;p43" descr="j0240393"/>
          <p:cNvPicPr preferRelativeResize="0"/>
          <p:nvPr/>
        </p:nvPicPr>
        <p:blipFill rotWithShape="1">
          <a:blip r:embed="rId3">
            <a:alphaModFix/>
          </a:blip>
          <a:srcRect/>
          <a:stretch/>
        </p:blipFill>
        <p:spPr>
          <a:xfrm>
            <a:off x="5257800" y="3429000"/>
            <a:ext cx="2770187" cy="2716212"/>
          </a:xfrm>
          <a:prstGeom prst="rect">
            <a:avLst/>
          </a:prstGeom>
          <a:noFill/>
          <a:ln>
            <a:noFill/>
          </a:ln>
        </p:spPr>
      </p:pic>
      <p:pic>
        <p:nvPicPr>
          <p:cNvPr id="364" name="Google Shape;364;p43" descr="j0297163"/>
          <p:cNvPicPr preferRelativeResize="0"/>
          <p:nvPr/>
        </p:nvPicPr>
        <p:blipFill rotWithShape="1">
          <a:blip r:embed="rId4">
            <a:alphaModFix/>
          </a:blip>
          <a:srcRect/>
          <a:stretch/>
        </p:blipFill>
        <p:spPr>
          <a:xfrm>
            <a:off x="3663950" y="3276600"/>
            <a:ext cx="1814512" cy="1825625"/>
          </a:xfrm>
          <a:prstGeom prst="rect">
            <a:avLst/>
          </a:prstGeom>
          <a:noFill/>
          <a:ln>
            <a:noFill/>
          </a:ln>
        </p:spPr>
      </p:pic>
    </p:spTree>
  </p:cSld>
  <p:clrMapOvr>
    <a:masterClrMapping/>
  </p:clrMapOvr>
  <p:transition spd="slow">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p44"/>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371" name="Google Shape;371;p44"/>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32</a:t>
            </a:fld>
            <a:endParaRPr/>
          </a:p>
        </p:txBody>
      </p:sp>
      <p:sp>
        <p:nvSpPr>
          <p:cNvPr id="372" name="Google Shape;372;p44"/>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Emotional Intelligence</a:t>
            </a:r>
            <a:endParaRPr/>
          </a:p>
        </p:txBody>
      </p:sp>
      <p:sp>
        <p:nvSpPr>
          <p:cNvPr id="373" name="Google Shape;373;p44"/>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Emotional Intelligence (EI)</a:t>
            </a:r>
            <a:endParaRPr/>
          </a:p>
          <a:p>
            <a:pPr marL="625475" lvl="1" indent="-284162" algn="l" rtl="0">
              <a:lnSpc>
                <a:spcPct val="100000"/>
              </a:lnSpc>
              <a:spcBef>
                <a:spcPts val="84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The ability to notice and to manage emotional cues and information.</a:t>
            </a:r>
            <a:endParaRPr/>
          </a:p>
          <a:p>
            <a:pPr marL="625475" lvl="1" indent="-284162" algn="l" rtl="0">
              <a:lnSpc>
                <a:spcPct val="100000"/>
              </a:lnSpc>
              <a:spcBef>
                <a:spcPts val="84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Dimensions of EI:</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Self-awareness: knowing what you’re feeling</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Self-management: managing emotions and impulses</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Self-motivation: persisting despite setbacks and failures</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Empathy: sensing how others are feeling</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Social skills: handling the emotions of others</a:t>
            </a:r>
            <a:endParaRPr/>
          </a:p>
        </p:txBody>
      </p:sp>
    </p:spTree>
  </p:cSld>
  <p:clrMapOvr>
    <a:masterClrMapping/>
  </p:clrMapOvr>
  <p:transition spd="slow">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p45"/>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379" name="Google Shape;379;p45"/>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33</a:t>
            </a:fld>
            <a:endParaRPr/>
          </a:p>
        </p:txBody>
      </p:sp>
      <p:sp>
        <p:nvSpPr>
          <p:cNvPr id="380" name="Google Shape;380;p45"/>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Implications for Managers</a:t>
            </a:r>
            <a:endParaRPr/>
          </a:p>
        </p:txBody>
      </p:sp>
      <p:sp>
        <p:nvSpPr>
          <p:cNvPr id="381" name="Google Shape;381;p45"/>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Employee selection</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Holland’s Personality-Job Fit Theory </a:t>
            </a:r>
            <a:endParaRPr/>
          </a:p>
          <a:p>
            <a:pPr marL="222250" lvl="0" indent="-222250" algn="l" rtl="0">
              <a:lnSpc>
                <a:spcPct val="100000"/>
              </a:lnSpc>
              <a:spcBef>
                <a:spcPts val="56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Helps in understanding employee behavior(s)</a:t>
            </a:r>
            <a:endParaRPr/>
          </a:p>
          <a:p>
            <a:pPr marL="222250" lvl="0" indent="-222250" algn="l" rtl="0">
              <a:lnSpc>
                <a:spcPct val="100000"/>
              </a:lnSpc>
              <a:spcBef>
                <a:spcPts val="56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By understanding others’ behavior(s), can work better with them</a:t>
            </a:r>
            <a:endParaRPr/>
          </a:p>
        </p:txBody>
      </p:sp>
    </p:spTree>
  </p:cSld>
  <p:clrMapOvr>
    <a:masterClrMapping/>
  </p:clrMapOvr>
  <p:transition spd="slow">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46"/>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388" name="Google Shape;388;p46"/>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34</a:t>
            </a:fld>
            <a:endParaRPr/>
          </a:p>
        </p:txBody>
      </p:sp>
      <p:sp>
        <p:nvSpPr>
          <p:cNvPr id="389" name="Google Shape;389;p46"/>
          <p:cNvSpPr txBox="1">
            <a:spLocks noGrp="1"/>
          </p:cNvSpPr>
          <p:nvPr>
            <p:ph type="title"/>
          </p:nvPr>
        </p:nvSpPr>
        <p:spPr>
          <a:xfrm>
            <a:off x="533400" y="381000"/>
            <a:ext cx="8077200" cy="13112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Understanding Personality Differences</a:t>
            </a:r>
            <a:endParaRPr/>
          </a:p>
        </p:txBody>
      </p:sp>
      <p:sp>
        <p:nvSpPr>
          <p:cNvPr id="390" name="Google Shape;390;p46"/>
          <p:cNvSpPr txBox="1">
            <a:spLocks noGrp="1"/>
          </p:cNvSpPr>
          <p:nvPr>
            <p:ph type="body" idx="1"/>
          </p:nvPr>
        </p:nvSpPr>
        <p:spPr>
          <a:xfrm>
            <a:off x="304800" y="1828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Personality Job Fit Theory (Holland)</a:t>
            </a:r>
            <a:endParaRPr/>
          </a:p>
          <a:p>
            <a:pPr marL="625475" lvl="1" indent="-284162" algn="l" rtl="0">
              <a:lnSpc>
                <a:spcPct val="100000"/>
              </a:lnSpc>
              <a:spcBef>
                <a:spcPts val="6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An employee’s job satisfaction and likelihood of turnover depends on the compatibility of the employee’s personality and occupation.</a:t>
            </a:r>
            <a:endParaRPr/>
          </a:p>
          <a:p>
            <a:pPr marL="625475" lvl="1" indent="-284162" algn="l" rtl="0">
              <a:lnSpc>
                <a:spcPct val="100000"/>
              </a:lnSpc>
              <a:spcBef>
                <a:spcPts val="60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Key points of the theory:</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There are differences in personalities.</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There are different types of jobs.</a:t>
            </a:r>
            <a:endParaRPr/>
          </a:p>
          <a:p>
            <a:pPr marL="974725" lvl="2" indent="-234950" algn="l" rtl="0">
              <a:lnSpc>
                <a:spcPct val="100000"/>
              </a:lnSpc>
              <a:spcBef>
                <a:spcPts val="5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Job satisfaction and turnover are related to the match between personality and job for an individual.</a:t>
            </a:r>
            <a:endParaRPr/>
          </a:p>
        </p:txBody>
      </p:sp>
    </p:spTree>
  </p:cSld>
  <p:clrMapOvr>
    <a:masterClrMapping/>
  </p:clrMapOvr>
  <p:transition spd="slow">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Google Shape;396;p47"/>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397" name="Google Shape;397;p47"/>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35</a:t>
            </a:fld>
            <a:endParaRPr/>
          </a:p>
        </p:txBody>
      </p:sp>
      <p:sp>
        <p:nvSpPr>
          <p:cNvPr id="398" name="Google Shape;398;p47"/>
          <p:cNvSpPr txBox="1">
            <a:spLocks noGrp="1"/>
          </p:cNvSpPr>
          <p:nvPr>
            <p:ph type="title"/>
          </p:nvPr>
        </p:nvSpPr>
        <p:spPr>
          <a:xfrm>
            <a:off x="609600" y="152400"/>
            <a:ext cx="8153400" cy="822325"/>
          </a:xfrm>
          <a:prstGeom prst="rect">
            <a:avLst/>
          </a:prstGeom>
          <a:noFill/>
          <a:ln>
            <a:noFill/>
          </a:ln>
        </p:spPr>
        <p:txBody>
          <a:bodyPr spcFirstLastPara="1" wrap="square" lIns="91425" tIns="45700" rIns="91425" bIns="45700" anchor="t" anchorCtr="0">
            <a:spAutoFit/>
          </a:bodyPr>
          <a:lstStyle/>
          <a:p>
            <a:pPr marL="1376362" lvl="0" indent="-1376362" algn="l" rtl="0">
              <a:lnSpc>
                <a:spcPct val="100000"/>
              </a:lnSpc>
              <a:spcBef>
                <a:spcPts val="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Exhibit 13.5	Holland’s Typology of Personality and Sample Occupations</a:t>
            </a:r>
            <a:endParaRPr/>
          </a:p>
        </p:txBody>
      </p:sp>
      <p:cxnSp>
        <p:nvCxnSpPr>
          <p:cNvPr id="399" name="Google Shape;399;p47"/>
          <p:cNvCxnSpPr/>
          <p:nvPr/>
        </p:nvCxnSpPr>
        <p:spPr>
          <a:xfrm>
            <a:off x="609600" y="914400"/>
            <a:ext cx="7924800" cy="0"/>
          </a:xfrm>
          <a:prstGeom prst="straightConnector1">
            <a:avLst/>
          </a:prstGeom>
          <a:noFill/>
          <a:ln w="19050" cap="flat" cmpd="sng">
            <a:solidFill>
              <a:srgbClr val="996633"/>
            </a:solidFill>
            <a:prstDash val="solid"/>
            <a:miter lim="800000"/>
            <a:headEnd type="none" w="med" len="med"/>
            <a:tailEnd type="none" w="med" len="med"/>
          </a:ln>
        </p:spPr>
      </p:cxnSp>
      <p:cxnSp>
        <p:nvCxnSpPr>
          <p:cNvPr id="400" name="Google Shape;400;p47"/>
          <p:cNvCxnSpPr/>
          <p:nvPr/>
        </p:nvCxnSpPr>
        <p:spPr>
          <a:xfrm>
            <a:off x="609600" y="152400"/>
            <a:ext cx="7924800" cy="0"/>
          </a:xfrm>
          <a:prstGeom prst="straightConnector1">
            <a:avLst/>
          </a:prstGeom>
          <a:noFill/>
          <a:ln w="19050" cap="flat" cmpd="sng">
            <a:solidFill>
              <a:srgbClr val="996633"/>
            </a:solidFill>
            <a:prstDash val="solid"/>
            <a:miter lim="800000"/>
            <a:headEnd type="none" w="med" len="med"/>
            <a:tailEnd type="none" w="med" len="med"/>
          </a:ln>
        </p:spPr>
      </p:cxnSp>
      <p:pic>
        <p:nvPicPr>
          <p:cNvPr id="401" name="Google Shape;401;p47"/>
          <p:cNvPicPr preferRelativeResize="0"/>
          <p:nvPr/>
        </p:nvPicPr>
        <p:blipFill rotWithShape="1">
          <a:blip r:embed="rId3">
            <a:alphaModFix/>
          </a:blip>
          <a:srcRect/>
          <a:stretch/>
        </p:blipFill>
        <p:spPr>
          <a:xfrm>
            <a:off x="609600" y="990600"/>
            <a:ext cx="7924800" cy="4973637"/>
          </a:xfrm>
          <a:prstGeom prst="rect">
            <a:avLst/>
          </a:prstGeom>
          <a:noFill/>
          <a:ln>
            <a:noFill/>
          </a:ln>
        </p:spPr>
      </p:pic>
      <p:sp>
        <p:nvSpPr>
          <p:cNvPr id="402" name="Google Shape;402;p47"/>
          <p:cNvSpPr txBox="1"/>
          <p:nvPr/>
        </p:nvSpPr>
        <p:spPr>
          <a:xfrm>
            <a:off x="381000" y="5943600"/>
            <a:ext cx="5253037" cy="3651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900"/>
              <a:buFont typeface="Arial"/>
              <a:buNone/>
            </a:pPr>
            <a:r>
              <a:rPr lang="en-US" sz="900" b="0" i="1" u="none">
                <a:solidFill>
                  <a:schemeClr val="dk1"/>
                </a:solidFill>
                <a:latin typeface="Arial"/>
                <a:ea typeface="Arial"/>
                <a:cs typeface="Arial"/>
                <a:sym typeface="Arial"/>
              </a:rPr>
              <a:t>Source: </a:t>
            </a:r>
            <a:r>
              <a:rPr lang="en-US" sz="900" b="0" i="0" u="none">
                <a:solidFill>
                  <a:schemeClr val="dk1"/>
                </a:solidFill>
                <a:latin typeface="Arial"/>
                <a:ea typeface="Arial"/>
                <a:cs typeface="Arial"/>
                <a:sym typeface="Arial"/>
              </a:rPr>
              <a:t>Based on J. L. Holland, </a:t>
            </a:r>
            <a:r>
              <a:rPr lang="en-US" sz="900" b="0" i="1" u="none">
                <a:solidFill>
                  <a:schemeClr val="dk1"/>
                </a:solidFill>
                <a:latin typeface="Arial"/>
                <a:ea typeface="Arial"/>
                <a:cs typeface="Arial"/>
                <a:sym typeface="Arial"/>
              </a:rPr>
              <a:t>Making Vocational Choices: A Theory of Vocational Personalities and Work Environments </a:t>
            </a:r>
            <a:r>
              <a:rPr lang="en-US" sz="900" b="0" i="0" u="none">
                <a:solidFill>
                  <a:schemeClr val="dk1"/>
                </a:solidFill>
                <a:latin typeface="Arial"/>
                <a:ea typeface="Arial"/>
                <a:cs typeface="Arial"/>
                <a:sym typeface="Arial"/>
              </a:rPr>
              <a:t>(Odessa, FL: Psychological Assessment Resources, 1997).</a:t>
            </a:r>
            <a:endParaRPr/>
          </a:p>
        </p:txBody>
      </p:sp>
    </p:spTree>
  </p:cSld>
  <p:clrMapOvr>
    <a:masterClrMapping/>
  </p:clrMapOvr>
  <p:transition spd="slow">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48"/>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409" name="Google Shape;409;p48"/>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36</a:t>
            </a:fld>
            <a:endParaRPr/>
          </a:p>
        </p:txBody>
      </p:sp>
      <p:sp>
        <p:nvSpPr>
          <p:cNvPr id="410" name="Google Shape;410;p48"/>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Perception</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A process by which individuals give meaning (reality) to their environment by organizing and interpreting their sensory impressions.</a:t>
            </a:r>
            <a:endParaRPr/>
          </a:p>
          <a:p>
            <a:pPr marL="222250" lvl="0" indent="-222250" algn="l" rtl="0">
              <a:lnSpc>
                <a:spcPct val="100000"/>
              </a:lnSpc>
              <a:spcBef>
                <a:spcPts val="56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Factors influencing perception:</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The perceiver’s personal characteristics—interests, biases and expectations</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The target’s characteristics—distinctiveness, contrast, and similarity</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The situation (context) factors—place, time, location—draw attention or distract from the target</a:t>
            </a:r>
            <a:endParaRPr/>
          </a:p>
        </p:txBody>
      </p:sp>
      <p:sp>
        <p:nvSpPr>
          <p:cNvPr id="411" name="Google Shape;411;p48"/>
          <p:cNvSpPr txBox="1">
            <a:spLocks noGrp="1"/>
          </p:cNvSpPr>
          <p:nvPr>
            <p:ph type="title"/>
          </p:nvPr>
        </p:nvSpPr>
        <p:spPr>
          <a:xfrm>
            <a:off x="228600" y="381000"/>
            <a:ext cx="87630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Psychological Factors – Perception</a:t>
            </a:r>
            <a:endParaRPr/>
          </a:p>
        </p:txBody>
      </p:sp>
    </p:spTree>
  </p:cSld>
  <p:clrMapOvr>
    <a:masterClrMapping/>
  </p:clrMapOvr>
  <p:transition spd="slow">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16"/>
        <p:cNvGrpSpPr/>
        <p:nvPr/>
      </p:nvGrpSpPr>
      <p:grpSpPr>
        <a:xfrm>
          <a:off x="0" y="0"/>
          <a:ext cx="0" cy="0"/>
          <a:chOff x="0" y="0"/>
          <a:chExt cx="0" cy="0"/>
        </a:xfrm>
      </p:grpSpPr>
      <p:sp>
        <p:nvSpPr>
          <p:cNvPr id="417" name="Google Shape;417;p49"/>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418" name="Google Shape;418;p49"/>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37</a:t>
            </a:fld>
            <a:endParaRPr/>
          </a:p>
        </p:txBody>
      </p:sp>
      <p:sp>
        <p:nvSpPr>
          <p:cNvPr id="419" name="Google Shape;419;p49"/>
          <p:cNvSpPr txBox="1">
            <a:spLocks noGrp="1"/>
          </p:cNvSpPr>
          <p:nvPr>
            <p:ph type="title"/>
          </p:nvPr>
        </p:nvSpPr>
        <p:spPr>
          <a:xfrm>
            <a:off x="533400" y="620712"/>
            <a:ext cx="8077200" cy="822325"/>
          </a:xfrm>
          <a:prstGeom prst="rect">
            <a:avLst/>
          </a:prstGeom>
          <a:noFill/>
          <a:ln>
            <a:noFill/>
          </a:ln>
        </p:spPr>
        <p:txBody>
          <a:bodyPr spcFirstLastPara="1" wrap="square" lIns="91425" tIns="45700" rIns="91425" bIns="45700" anchor="t" anchorCtr="0">
            <a:spAutoFit/>
          </a:bodyPr>
          <a:lstStyle/>
          <a:p>
            <a:pPr marL="1482725" lvl="0" indent="-1482725" algn="l" rtl="0">
              <a:lnSpc>
                <a:spcPct val="100000"/>
              </a:lnSpc>
              <a:spcBef>
                <a:spcPts val="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Exhibit 13.6	Perception Challenges: What Do You  </a:t>
            </a:r>
            <a:br>
              <a:rPr lang="en-US" sz="2400" b="1" i="0" u="none">
                <a:solidFill>
                  <a:schemeClr val="dk1"/>
                </a:solidFill>
                <a:latin typeface="Arial"/>
                <a:ea typeface="Arial"/>
                <a:cs typeface="Arial"/>
                <a:sym typeface="Arial"/>
              </a:rPr>
            </a:br>
            <a:r>
              <a:rPr lang="en-US" sz="2400" b="1" i="0" u="none">
                <a:solidFill>
                  <a:schemeClr val="dk1"/>
                </a:solidFill>
                <a:latin typeface="Arial"/>
                <a:ea typeface="Arial"/>
                <a:cs typeface="Arial"/>
                <a:sym typeface="Arial"/>
              </a:rPr>
              <a:t>    See?</a:t>
            </a:r>
            <a:endParaRPr/>
          </a:p>
        </p:txBody>
      </p:sp>
      <p:cxnSp>
        <p:nvCxnSpPr>
          <p:cNvPr id="420" name="Google Shape;420;p49"/>
          <p:cNvCxnSpPr/>
          <p:nvPr/>
        </p:nvCxnSpPr>
        <p:spPr>
          <a:xfrm>
            <a:off x="609600" y="1447800"/>
            <a:ext cx="7924800" cy="0"/>
          </a:xfrm>
          <a:prstGeom prst="straightConnector1">
            <a:avLst/>
          </a:prstGeom>
          <a:noFill/>
          <a:ln w="19050" cap="flat" cmpd="sng">
            <a:solidFill>
              <a:srgbClr val="996633"/>
            </a:solidFill>
            <a:prstDash val="solid"/>
            <a:miter lim="800000"/>
            <a:headEnd type="none" w="med" len="med"/>
            <a:tailEnd type="none" w="med" len="med"/>
          </a:ln>
        </p:spPr>
      </p:cxnSp>
      <p:cxnSp>
        <p:nvCxnSpPr>
          <p:cNvPr id="421" name="Google Shape;421;p49"/>
          <p:cNvCxnSpPr/>
          <p:nvPr/>
        </p:nvCxnSpPr>
        <p:spPr>
          <a:xfrm>
            <a:off x="609600" y="565150"/>
            <a:ext cx="7924800" cy="0"/>
          </a:xfrm>
          <a:prstGeom prst="straightConnector1">
            <a:avLst/>
          </a:prstGeom>
          <a:noFill/>
          <a:ln w="19050" cap="flat" cmpd="sng">
            <a:solidFill>
              <a:srgbClr val="996633"/>
            </a:solidFill>
            <a:prstDash val="solid"/>
            <a:miter lim="800000"/>
            <a:headEnd type="none" w="med" len="med"/>
            <a:tailEnd type="none" w="med" len="med"/>
          </a:ln>
        </p:spPr>
      </p:cxnSp>
      <p:pic>
        <p:nvPicPr>
          <p:cNvPr id="422" name="Google Shape;422;p49"/>
          <p:cNvPicPr preferRelativeResize="0"/>
          <p:nvPr/>
        </p:nvPicPr>
        <p:blipFill rotWithShape="1">
          <a:blip r:embed="rId3">
            <a:alphaModFix/>
          </a:blip>
          <a:srcRect/>
          <a:stretch/>
        </p:blipFill>
        <p:spPr>
          <a:xfrm>
            <a:off x="914400" y="1905000"/>
            <a:ext cx="7553325" cy="3933825"/>
          </a:xfrm>
          <a:prstGeom prst="rect">
            <a:avLst/>
          </a:prstGeom>
          <a:noFill/>
          <a:ln>
            <a:noFill/>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22"/>
                                        </p:tgtEl>
                                        <p:attrNameLst>
                                          <p:attrName>style.visibility</p:attrName>
                                        </p:attrNameLst>
                                      </p:cBhvr>
                                      <p:to>
                                        <p:strVal val="visible"/>
                                      </p:to>
                                    </p:set>
                                    <p:animEffect transition="in" filter="fade">
                                      <p:cBhvr>
                                        <p:cTn id="7" dur="500"/>
                                        <p:tgtEl>
                                          <p:spTgt spid="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p50"/>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429" name="Google Shape;429;p50"/>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38</a:t>
            </a:fld>
            <a:endParaRPr/>
          </a:p>
        </p:txBody>
      </p:sp>
      <p:sp>
        <p:nvSpPr>
          <p:cNvPr id="430" name="Google Shape;430;p50"/>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How We Perceive People</a:t>
            </a:r>
            <a:endParaRPr/>
          </a:p>
        </p:txBody>
      </p:sp>
      <p:sp>
        <p:nvSpPr>
          <p:cNvPr id="431" name="Google Shape;431;p50"/>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Attribution Theory</a:t>
            </a:r>
            <a:endParaRPr/>
          </a:p>
          <a:p>
            <a:pPr marL="625475" lvl="1" indent="-284162" algn="l" rtl="0">
              <a:lnSpc>
                <a:spcPct val="100000"/>
              </a:lnSpc>
              <a:spcBef>
                <a:spcPts val="96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How the actions of individuals are perceived by others depends on what meaning (causation) we attribute to a given behavior.</a:t>
            </a:r>
            <a:endParaRPr/>
          </a:p>
          <a:p>
            <a:pPr marL="974725" lvl="2" indent="-234950" algn="l" rtl="0">
              <a:lnSpc>
                <a:spcPct val="100000"/>
              </a:lnSpc>
              <a:spcBef>
                <a:spcPts val="8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Internally caused behavior: under the individual’s control</a:t>
            </a:r>
            <a:endParaRPr/>
          </a:p>
          <a:p>
            <a:pPr marL="974725" lvl="2" indent="-234950" algn="l" rtl="0">
              <a:lnSpc>
                <a:spcPct val="100000"/>
              </a:lnSpc>
              <a:spcBef>
                <a:spcPts val="8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Externally caused behavior: due to outside factors</a:t>
            </a:r>
            <a:endParaRPr/>
          </a:p>
          <a:p>
            <a:pPr marL="625475" lvl="1" indent="-284162" algn="l" rtl="0">
              <a:lnSpc>
                <a:spcPct val="100000"/>
              </a:lnSpc>
              <a:spcBef>
                <a:spcPts val="96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Determining the source of behaviors:</a:t>
            </a:r>
            <a:endParaRPr/>
          </a:p>
          <a:p>
            <a:pPr marL="974725" lvl="2" indent="-234950" algn="l" rtl="0">
              <a:lnSpc>
                <a:spcPct val="100000"/>
              </a:lnSpc>
              <a:spcBef>
                <a:spcPts val="8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Distinctiveness: different behaviors in different situations</a:t>
            </a:r>
            <a:endParaRPr/>
          </a:p>
          <a:p>
            <a:pPr marL="974725" lvl="2" indent="-234950" algn="l" rtl="0">
              <a:lnSpc>
                <a:spcPct val="100000"/>
              </a:lnSpc>
              <a:spcBef>
                <a:spcPts val="8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Consensus: behaviors similar to others in same situation</a:t>
            </a:r>
            <a:endParaRPr/>
          </a:p>
          <a:p>
            <a:pPr marL="974725" lvl="2" indent="-234950" algn="l" rtl="0">
              <a:lnSpc>
                <a:spcPct val="100000"/>
              </a:lnSpc>
              <a:spcBef>
                <a:spcPts val="8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Consistency: regularity of the same behavior over time</a:t>
            </a:r>
            <a:endParaRPr/>
          </a:p>
        </p:txBody>
      </p:sp>
    </p:spTree>
  </p:cSld>
  <p:clrMapOvr>
    <a:masterClrMapping/>
  </p:clrMapOvr>
  <p:transition spd="slow">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p51"/>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438" name="Google Shape;438;p51"/>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39</a:t>
            </a:fld>
            <a:endParaRPr/>
          </a:p>
        </p:txBody>
      </p:sp>
      <p:sp>
        <p:nvSpPr>
          <p:cNvPr id="439" name="Google Shape;439;p51"/>
          <p:cNvSpPr txBox="1">
            <a:spLocks noGrp="1"/>
          </p:cNvSpPr>
          <p:nvPr>
            <p:ph type="title"/>
          </p:nvPr>
        </p:nvSpPr>
        <p:spPr>
          <a:xfrm>
            <a:off x="533400" y="620712"/>
            <a:ext cx="8077200" cy="457200"/>
          </a:xfrm>
          <a:prstGeom prst="rect">
            <a:avLst/>
          </a:prstGeom>
          <a:noFill/>
          <a:ln>
            <a:noFill/>
          </a:ln>
        </p:spPr>
        <p:txBody>
          <a:bodyPr spcFirstLastPara="1" wrap="square" lIns="91425" tIns="45700" rIns="91425" bIns="45700" anchor="t" anchorCtr="0">
            <a:spAutoFit/>
          </a:bodyPr>
          <a:lstStyle/>
          <a:p>
            <a:pPr marL="1482725" lvl="0" indent="-1482725" algn="l" rtl="0">
              <a:lnSpc>
                <a:spcPct val="100000"/>
              </a:lnSpc>
              <a:spcBef>
                <a:spcPts val="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Exhibit 13.7	Attribution Theory</a:t>
            </a:r>
            <a:endParaRPr/>
          </a:p>
        </p:txBody>
      </p:sp>
      <p:cxnSp>
        <p:nvCxnSpPr>
          <p:cNvPr id="440" name="Google Shape;440;p51"/>
          <p:cNvCxnSpPr/>
          <p:nvPr/>
        </p:nvCxnSpPr>
        <p:spPr>
          <a:xfrm>
            <a:off x="609600" y="1066800"/>
            <a:ext cx="7924800" cy="0"/>
          </a:xfrm>
          <a:prstGeom prst="straightConnector1">
            <a:avLst/>
          </a:prstGeom>
          <a:noFill/>
          <a:ln w="19050" cap="flat" cmpd="sng">
            <a:solidFill>
              <a:srgbClr val="996633"/>
            </a:solidFill>
            <a:prstDash val="solid"/>
            <a:miter lim="800000"/>
            <a:headEnd type="none" w="med" len="med"/>
            <a:tailEnd type="none" w="med" len="med"/>
          </a:ln>
        </p:spPr>
      </p:cxnSp>
      <p:cxnSp>
        <p:nvCxnSpPr>
          <p:cNvPr id="441" name="Google Shape;441;p51"/>
          <p:cNvCxnSpPr/>
          <p:nvPr/>
        </p:nvCxnSpPr>
        <p:spPr>
          <a:xfrm>
            <a:off x="609600" y="565150"/>
            <a:ext cx="7924800" cy="0"/>
          </a:xfrm>
          <a:prstGeom prst="straightConnector1">
            <a:avLst/>
          </a:prstGeom>
          <a:noFill/>
          <a:ln w="19050" cap="flat" cmpd="sng">
            <a:solidFill>
              <a:srgbClr val="996633"/>
            </a:solidFill>
            <a:prstDash val="solid"/>
            <a:miter lim="800000"/>
            <a:headEnd type="none" w="med" len="med"/>
            <a:tailEnd type="none" w="med" len="med"/>
          </a:ln>
        </p:spPr>
      </p:cxnSp>
      <p:pic>
        <p:nvPicPr>
          <p:cNvPr id="442" name="Google Shape;442;p51"/>
          <p:cNvPicPr preferRelativeResize="0"/>
          <p:nvPr/>
        </p:nvPicPr>
        <p:blipFill rotWithShape="1">
          <a:blip r:embed="rId3">
            <a:alphaModFix/>
          </a:blip>
          <a:srcRect/>
          <a:stretch/>
        </p:blipFill>
        <p:spPr>
          <a:xfrm>
            <a:off x="1123950" y="1304925"/>
            <a:ext cx="6877050" cy="5019675"/>
          </a:xfrm>
          <a:prstGeom prst="rect">
            <a:avLst/>
          </a:prstGeom>
          <a:noFill/>
          <a:ln>
            <a:noFill/>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42"/>
                                        </p:tgtEl>
                                        <p:attrNameLst>
                                          <p:attrName>style.visibility</p:attrName>
                                        </p:attrNameLst>
                                      </p:cBhvr>
                                      <p:to>
                                        <p:strVal val="visible"/>
                                      </p:to>
                                    </p:set>
                                    <p:animEffect transition="in" filter="fade">
                                      <p:cBhvr>
                                        <p:cTn id="7"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6"/>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108" name="Google Shape;108;p16"/>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4</a:t>
            </a:fld>
            <a:endParaRPr/>
          </a:p>
        </p:txBody>
      </p:sp>
      <p:sp>
        <p:nvSpPr>
          <p:cNvPr id="109" name="Google Shape;109;p16"/>
          <p:cNvSpPr txBox="1">
            <a:spLocks noGrp="1"/>
          </p:cNvSpPr>
          <p:nvPr>
            <p:ph type="title"/>
          </p:nvPr>
        </p:nvSpPr>
        <p:spPr>
          <a:xfrm>
            <a:off x="533400" y="381000"/>
            <a:ext cx="8458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Goals of Organizational Behavior</a:t>
            </a:r>
            <a:endParaRPr/>
          </a:p>
        </p:txBody>
      </p:sp>
      <p:sp>
        <p:nvSpPr>
          <p:cNvPr id="110" name="Google Shape;110;p16"/>
          <p:cNvSpPr txBox="1">
            <a:spLocks noGrp="1"/>
          </p:cNvSpPr>
          <p:nvPr>
            <p:ph type="body" idx="1"/>
          </p:nvPr>
        </p:nvSpPr>
        <p:spPr>
          <a:xfrm>
            <a:off x="533400" y="1219200"/>
            <a:ext cx="8102600" cy="5029200"/>
          </a:xfrm>
          <a:prstGeom prst="rect">
            <a:avLst/>
          </a:prstGeom>
          <a:noFill/>
          <a:ln>
            <a:noFill/>
          </a:ln>
        </p:spPr>
        <p:txBody>
          <a:bodyPr spcFirstLastPara="1" wrap="square" lIns="91425" tIns="45700" rIns="91425" bIns="45700" anchor="t" anchorCtr="0">
            <a:noAutofit/>
          </a:bodyPr>
          <a:lstStyle/>
          <a:p>
            <a:pPr marL="625475" lvl="1" indent="-284162" algn="l" rtl="0">
              <a:lnSpc>
                <a:spcPct val="100000"/>
              </a:lnSpc>
              <a:spcBef>
                <a:spcPts val="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To explain, predict and influence behavior.</a:t>
            </a:r>
            <a:endParaRPr/>
          </a:p>
          <a:p>
            <a:pPr marL="222250" lvl="0" indent="-222250" algn="l" rtl="0">
              <a:lnSpc>
                <a:spcPct val="100000"/>
              </a:lnSpc>
              <a:spcBef>
                <a:spcPts val="56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Employee Productivity</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A performance measure of both efficiency and effectiveness</a:t>
            </a:r>
            <a:endParaRPr/>
          </a:p>
          <a:p>
            <a:pPr marL="222250" lvl="0" indent="-222250" algn="l" rtl="0">
              <a:lnSpc>
                <a:spcPct val="100000"/>
              </a:lnSpc>
              <a:spcBef>
                <a:spcPts val="56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Absenteeism</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The failure to report to work when expected</a:t>
            </a:r>
            <a:endParaRPr/>
          </a:p>
          <a:p>
            <a:pPr marL="222250" lvl="0" indent="-222250" algn="l" rtl="0">
              <a:lnSpc>
                <a:spcPct val="100000"/>
              </a:lnSpc>
              <a:spcBef>
                <a:spcPts val="56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Turnover</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The voluntary and involuntary </a:t>
            </a:r>
            <a:br>
              <a:rPr lang="en-US" sz="2400" b="0" i="0" u="none">
                <a:solidFill>
                  <a:schemeClr val="dk1"/>
                </a:solidFill>
                <a:latin typeface="Arial"/>
                <a:ea typeface="Arial"/>
                <a:cs typeface="Arial"/>
                <a:sym typeface="Arial"/>
              </a:rPr>
            </a:br>
            <a:r>
              <a:rPr lang="en-US" sz="2400" b="0" i="0" u="none">
                <a:solidFill>
                  <a:schemeClr val="dk1"/>
                </a:solidFill>
                <a:latin typeface="Arial"/>
                <a:ea typeface="Arial"/>
                <a:cs typeface="Arial"/>
                <a:sym typeface="Arial"/>
              </a:rPr>
              <a:t>permanent withdrawal from </a:t>
            </a:r>
            <a:br>
              <a:rPr lang="en-US" sz="2400" b="0" i="0" u="none">
                <a:solidFill>
                  <a:schemeClr val="dk1"/>
                </a:solidFill>
                <a:latin typeface="Arial"/>
                <a:ea typeface="Arial"/>
                <a:cs typeface="Arial"/>
                <a:sym typeface="Arial"/>
              </a:rPr>
            </a:br>
            <a:r>
              <a:rPr lang="en-US" sz="2400" b="0" i="0" u="none">
                <a:solidFill>
                  <a:schemeClr val="dk1"/>
                </a:solidFill>
                <a:latin typeface="Arial"/>
                <a:ea typeface="Arial"/>
                <a:cs typeface="Arial"/>
                <a:sym typeface="Arial"/>
              </a:rPr>
              <a:t>an organization</a:t>
            </a:r>
            <a:endParaRPr/>
          </a:p>
        </p:txBody>
      </p:sp>
      <p:pic>
        <p:nvPicPr>
          <p:cNvPr id="111" name="Google Shape;111;p16" descr="j0149600"/>
          <p:cNvPicPr preferRelativeResize="0"/>
          <p:nvPr/>
        </p:nvPicPr>
        <p:blipFill rotWithShape="1">
          <a:blip r:embed="rId3">
            <a:alphaModFix/>
          </a:blip>
          <a:srcRect/>
          <a:stretch/>
        </p:blipFill>
        <p:spPr>
          <a:xfrm>
            <a:off x="5334000" y="3905250"/>
            <a:ext cx="3001962" cy="2343150"/>
          </a:xfrm>
          <a:prstGeom prst="rect">
            <a:avLst/>
          </a:prstGeom>
          <a:noFill/>
          <a:ln>
            <a:noFill/>
          </a:ln>
        </p:spPr>
      </p:pic>
    </p:spTree>
  </p:cSld>
  <p:clrMapOvr>
    <a:masterClrMapping/>
  </p:clrMapOvr>
  <p:transition spd="slow">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Google Shape;448;p52"/>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449" name="Google Shape;449;p52"/>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40</a:t>
            </a:fld>
            <a:endParaRPr/>
          </a:p>
        </p:txBody>
      </p:sp>
      <p:sp>
        <p:nvSpPr>
          <p:cNvPr id="450" name="Google Shape;450;p52"/>
          <p:cNvSpPr txBox="1">
            <a:spLocks noGrp="1"/>
          </p:cNvSpPr>
          <p:nvPr>
            <p:ph type="title"/>
          </p:nvPr>
        </p:nvSpPr>
        <p:spPr>
          <a:xfrm>
            <a:off x="533400" y="381000"/>
            <a:ext cx="8077200" cy="13112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How We Perceive People (cont’d)</a:t>
            </a:r>
            <a:endParaRPr/>
          </a:p>
        </p:txBody>
      </p:sp>
      <p:sp>
        <p:nvSpPr>
          <p:cNvPr id="451" name="Google Shape;451;p52"/>
          <p:cNvSpPr txBox="1">
            <a:spLocks noGrp="1"/>
          </p:cNvSpPr>
          <p:nvPr>
            <p:ph type="body" idx="1"/>
          </p:nvPr>
        </p:nvSpPr>
        <p:spPr>
          <a:xfrm>
            <a:off x="533400" y="1828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Attribution Theory – errors and biases (cont’d)</a:t>
            </a:r>
            <a:endParaRPr/>
          </a:p>
          <a:p>
            <a:pPr marL="625475" lvl="1" indent="-284162" algn="l" rtl="0">
              <a:lnSpc>
                <a:spcPct val="100000"/>
              </a:lnSpc>
              <a:spcBef>
                <a:spcPts val="96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Fundamental attribution error</a:t>
            </a:r>
            <a:endParaRPr/>
          </a:p>
          <a:p>
            <a:pPr marL="974725" lvl="2" indent="-234950" algn="l" rtl="0">
              <a:lnSpc>
                <a:spcPct val="100000"/>
              </a:lnSpc>
              <a:spcBef>
                <a:spcPts val="8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The tendency to underestimate the influence of external factors and to overestimate the influence of internal or personal factors.</a:t>
            </a:r>
            <a:endParaRPr/>
          </a:p>
          <a:p>
            <a:pPr marL="625475" lvl="1" indent="-284162" algn="l" rtl="0">
              <a:lnSpc>
                <a:spcPct val="100000"/>
              </a:lnSpc>
              <a:spcBef>
                <a:spcPts val="96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Self-serving bias</a:t>
            </a:r>
            <a:endParaRPr/>
          </a:p>
          <a:p>
            <a:pPr marL="974725" lvl="2" indent="-234950" algn="l" rtl="0">
              <a:lnSpc>
                <a:spcPct val="100000"/>
              </a:lnSpc>
              <a:spcBef>
                <a:spcPts val="8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The tendency of individuals to attribute their successes to internal factors while blaming personal failures on external factors.</a:t>
            </a:r>
            <a:endParaRPr/>
          </a:p>
        </p:txBody>
      </p:sp>
    </p:spTree>
  </p:cSld>
  <p:clrMapOvr>
    <a:masterClrMapping/>
  </p:clrMapOvr>
  <p:transition spd="slow">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53"/>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458" name="Google Shape;458;p53"/>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41</a:t>
            </a:fld>
            <a:endParaRPr/>
          </a:p>
        </p:txBody>
      </p:sp>
      <p:sp>
        <p:nvSpPr>
          <p:cNvPr id="459" name="Google Shape;459;p53"/>
          <p:cNvSpPr txBox="1">
            <a:spLocks noGrp="1"/>
          </p:cNvSpPr>
          <p:nvPr>
            <p:ph type="title"/>
          </p:nvPr>
        </p:nvSpPr>
        <p:spPr>
          <a:xfrm>
            <a:off x="533400" y="381000"/>
            <a:ext cx="8077200" cy="13112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Shortcuts Used in Judging Others</a:t>
            </a:r>
            <a:endParaRPr/>
          </a:p>
        </p:txBody>
      </p:sp>
      <p:sp>
        <p:nvSpPr>
          <p:cNvPr id="460" name="Google Shape;460;p53"/>
          <p:cNvSpPr txBox="1">
            <a:spLocks noGrp="1"/>
          </p:cNvSpPr>
          <p:nvPr>
            <p:ph type="body" idx="1"/>
          </p:nvPr>
        </p:nvSpPr>
        <p:spPr>
          <a:xfrm>
            <a:off x="457200" y="1828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Assumed Similarity</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Assuming that others are more like us than they actually are.</a:t>
            </a:r>
            <a:endParaRPr/>
          </a:p>
          <a:p>
            <a:pPr marL="222250" lvl="0" indent="-222250" algn="l" rtl="0">
              <a:lnSpc>
                <a:spcPct val="100000"/>
              </a:lnSpc>
              <a:spcBef>
                <a:spcPts val="56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Stereotyping</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Judging someone on the basis of our perception of a group he or she is a part of.</a:t>
            </a:r>
            <a:endParaRPr/>
          </a:p>
          <a:p>
            <a:pPr marL="222250" lvl="0" indent="-222250" algn="l" rtl="0">
              <a:lnSpc>
                <a:spcPct val="100000"/>
              </a:lnSpc>
              <a:spcBef>
                <a:spcPts val="56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Halo Effect</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Forming a general impression of a person on the basis of a single characteristic of that person.</a:t>
            </a:r>
            <a:endParaRPr/>
          </a:p>
        </p:txBody>
      </p:sp>
    </p:spTree>
  </p:cSld>
  <p:clrMapOvr>
    <a:masterClrMapping/>
  </p:clrMapOvr>
  <p:transition spd="slow">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Google Shape;465;p54"/>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466" name="Google Shape;466;p54"/>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42</a:t>
            </a:fld>
            <a:endParaRPr/>
          </a:p>
        </p:txBody>
      </p:sp>
      <p:sp>
        <p:nvSpPr>
          <p:cNvPr id="467" name="Google Shape;467;p54"/>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Implications for Managers</a:t>
            </a:r>
            <a:endParaRPr/>
          </a:p>
        </p:txBody>
      </p:sp>
      <p:sp>
        <p:nvSpPr>
          <p:cNvPr id="468" name="Google Shape;468;p54"/>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Employees react to perceptions</a:t>
            </a:r>
            <a:endParaRPr/>
          </a:p>
          <a:p>
            <a:pPr marL="222250" lvl="0" indent="-222250" algn="l" rtl="0">
              <a:lnSpc>
                <a:spcPct val="100000"/>
              </a:lnSpc>
              <a:spcBef>
                <a:spcPts val="56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Pay close attention to how employees perceive their jobs and management actions</a:t>
            </a:r>
            <a:endParaRPr/>
          </a:p>
        </p:txBody>
      </p:sp>
    </p:spTree>
  </p:cSld>
  <p:clrMapOvr>
    <a:masterClrMapping/>
  </p:clrMapOvr>
  <p:transition spd="slow">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Google Shape;474;p55"/>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475" name="Google Shape;475;p55"/>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43</a:t>
            </a:fld>
            <a:endParaRPr/>
          </a:p>
        </p:txBody>
      </p:sp>
      <p:sp>
        <p:nvSpPr>
          <p:cNvPr id="476" name="Google Shape;476;p55"/>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Learning</a:t>
            </a:r>
            <a:endParaRPr/>
          </a:p>
          <a:p>
            <a:pPr marL="625475" lvl="1" indent="-284162" algn="l" rtl="0">
              <a:lnSpc>
                <a:spcPct val="100000"/>
              </a:lnSpc>
              <a:spcBef>
                <a:spcPts val="72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Any relatively permanent change in behavior that occurs as a result of experience.</a:t>
            </a:r>
            <a:endParaRPr/>
          </a:p>
          <a:p>
            <a:pPr marL="974725" lvl="2" indent="-234950" algn="l" rtl="0">
              <a:lnSpc>
                <a:spcPct val="100000"/>
              </a:lnSpc>
              <a:spcBef>
                <a:spcPts val="6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Almost all complex behavior is learned.</a:t>
            </a:r>
            <a:endParaRPr/>
          </a:p>
          <a:p>
            <a:pPr marL="974725" lvl="2" indent="-234950" algn="l" rtl="0">
              <a:lnSpc>
                <a:spcPct val="100000"/>
              </a:lnSpc>
              <a:spcBef>
                <a:spcPts val="6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Learning is a continuous, life-long process.</a:t>
            </a:r>
            <a:endParaRPr/>
          </a:p>
          <a:p>
            <a:pPr marL="974725" lvl="2" indent="-234950" algn="l" rtl="0">
              <a:lnSpc>
                <a:spcPct val="100000"/>
              </a:lnSpc>
              <a:spcBef>
                <a:spcPts val="6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The principles of learning can be used to shape behavior.</a:t>
            </a:r>
            <a:endParaRPr/>
          </a:p>
          <a:p>
            <a:pPr marL="222250" lvl="0" indent="-222250" algn="l" rtl="0">
              <a:lnSpc>
                <a:spcPct val="100000"/>
              </a:lnSpc>
              <a:spcBef>
                <a:spcPts val="84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Theories of learning:</a:t>
            </a:r>
            <a:endParaRPr/>
          </a:p>
          <a:p>
            <a:pPr marL="625475" lvl="1" indent="-284162" algn="l" rtl="0">
              <a:lnSpc>
                <a:spcPct val="100000"/>
              </a:lnSpc>
              <a:spcBef>
                <a:spcPts val="72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Operant conditioning</a:t>
            </a:r>
            <a:endParaRPr/>
          </a:p>
          <a:p>
            <a:pPr marL="625475" lvl="1" indent="-284162" algn="l" rtl="0">
              <a:lnSpc>
                <a:spcPct val="100000"/>
              </a:lnSpc>
              <a:spcBef>
                <a:spcPts val="72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Social learning</a:t>
            </a:r>
            <a:endParaRPr/>
          </a:p>
        </p:txBody>
      </p:sp>
      <p:sp>
        <p:nvSpPr>
          <p:cNvPr id="477" name="Google Shape;477;p55"/>
          <p:cNvSpPr txBox="1">
            <a:spLocks noGrp="1"/>
          </p:cNvSpPr>
          <p:nvPr>
            <p:ph type="title"/>
          </p:nvPr>
        </p:nvSpPr>
        <p:spPr>
          <a:xfrm>
            <a:off x="533400" y="381000"/>
            <a:ext cx="8458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Psychological Factors – Learning</a:t>
            </a:r>
            <a:endParaRPr/>
          </a:p>
        </p:txBody>
      </p:sp>
    </p:spTree>
  </p:cSld>
  <p:clrMapOvr>
    <a:masterClrMapping/>
  </p:clrMapOvr>
  <p:transition spd="slow">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Google Shape;483;p56"/>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484" name="Google Shape;484;p56"/>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44</a:t>
            </a:fld>
            <a:endParaRPr/>
          </a:p>
        </p:txBody>
      </p:sp>
      <p:sp>
        <p:nvSpPr>
          <p:cNvPr id="485" name="Google Shape;485;p56"/>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Learning (cont’d)</a:t>
            </a:r>
            <a:endParaRPr/>
          </a:p>
        </p:txBody>
      </p:sp>
      <p:sp>
        <p:nvSpPr>
          <p:cNvPr id="486" name="Google Shape;486;p56"/>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Operant Conditioning (B.F. Skinner)</a:t>
            </a:r>
            <a:endParaRPr/>
          </a:p>
          <a:p>
            <a:pPr marL="625475" lvl="1" indent="-284162" algn="l" rtl="0">
              <a:lnSpc>
                <a:spcPct val="100000"/>
              </a:lnSpc>
              <a:spcBef>
                <a:spcPts val="72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The theory that behavior is a function of its consequences and is learned through experience.</a:t>
            </a:r>
            <a:endParaRPr/>
          </a:p>
          <a:p>
            <a:pPr marL="625475" lvl="1" indent="-284162" algn="l" rtl="0">
              <a:lnSpc>
                <a:spcPct val="100000"/>
              </a:lnSpc>
              <a:spcBef>
                <a:spcPts val="72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Operant behavior: voluntary or learned behaviors</a:t>
            </a:r>
            <a:endParaRPr/>
          </a:p>
          <a:p>
            <a:pPr marL="974725" lvl="2" indent="-234950" algn="l" rtl="0">
              <a:lnSpc>
                <a:spcPct val="100000"/>
              </a:lnSpc>
              <a:spcBef>
                <a:spcPts val="6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Behaviors are learned by making rewards contingent to behaviors. </a:t>
            </a:r>
            <a:endParaRPr/>
          </a:p>
          <a:p>
            <a:pPr marL="974725" lvl="2" indent="-234950" algn="l" rtl="0">
              <a:lnSpc>
                <a:spcPct val="100000"/>
              </a:lnSpc>
              <a:spcBef>
                <a:spcPts val="6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Behavior that is rewarded (positively reinforced) is likely to be repeated.</a:t>
            </a:r>
            <a:endParaRPr/>
          </a:p>
          <a:p>
            <a:pPr marL="974725" lvl="2" indent="-234950" algn="l" rtl="0">
              <a:lnSpc>
                <a:spcPct val="100000"/>
              </a:lnSpc>
              <a:spcBef>
                <a:spcPts val="6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Behavior that is punished or ignored is less likely to be repeated.</a:t>
            </a:r>
            <a:endParaRPr/>
          </a:p>
        </p:txBody>
      </p:sp>
    </p:spTree>
  </p:cSld>
  <p:clrMapOvr>
    <a:masterClrMapping/>
  </p:clrMapOvr>
  <p:transition spd="slow">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91"/>
        <p:cNvGrpSpPr/>
        <p:nvPr/>
      </p:nvGrpSpPr>
      <p:grpSpPr>
        <a:xfrm>
          <a:off x="0" y="0"/>
          <a:ext cx="0" cy="0"/>
          <a:chOff x="0" y="0"/>
          <a:chExt cx="0" cy="0"/>
        </a:xfrm>
      </p:grpSpPr>
      <p:sp>
        <p:nvSpPr>
          <p:cNvPr id="492" name="Google Shape;492;p57"/>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493" name="Google Shape;493;p57"/>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45</a:t>
            </a:fld>
            <a:endParaRPr/>
          </a:p>
        </p:txBody>
      </p:sp>
      <p:sp>
        <p:nvSpPr>
          <p:cNvPr id="494" name="Google Shape;494;p57"/>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Learning (cont’d)</a:t>
            </a:r>
            <a:endParaRPr/>
          </a:p>
        </p:txBody>
      </p:sp>
      <p:sp>
        <p:nvSpPr>
          <p:cNvPr id="495" name="Google Shape;495;p57"/>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Social Learning</a:t>
            </a:r>
            <a:endParaRPr/>
          </a:p>
          <a:p>
            <a:pPr marL="625475" lvl="1" indent="-284162" algn="l" rtl="0">
              <a:lnSpc>
                <a:spcPct val="100000"/>
              </a:lnSpc>
              <a:spcBef>
                <a:spcPts val="84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The theory that individuals learn through their observations of others and through their direct experiences.</a:t>
            </a:r>
            <a:endParaRPr/>
          </a:p>
          <a:p>
            <a:pPr marL="625475" lvl="1" indent="-284162" algn="l" rtl="0">
              <a:lnSpc>
                <a:spcPct val="100000"/>
              </a:lnSpc>
              <a:spcBef>
                <a:spcPts val="84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Attributes of models that influence learning:</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1" i="0" u="none">
                <a:solidFill>
                  <a:schemeClr val="dk1"/>
                </a:solidFill>
                <a:latin typeface="Arial"/>
                <a:ea typeface="Arial"/>
                <a:cs typeface="Arial"/>
                <a:sym typeface="Arial"/>
              </a:rPr>
              <a:t>Attentional:</a:t>
            </a:r>
            <a:r>
              <a:rPr lang="en-US" sz="2000" b="0" i="0" u="none">
                <a:solidFill>
                  <a:schemeClr val="dk1"/>
                </a:solidFill>
                <a:latin typeface="Arial"/>
                <a:ea typeface="Arial"/>
                <a:cs typeface="Arial"/>
                <a:sym typeface="Arial"/>
              </a:rPr>
              <a:t> the attractiveness or similarity of the model</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1" i="0" u="none">
                <a:solidFill>
                  <a:schemeClr val="dk1"/>
                </a:solidFill>
                <a:latin typeface="Arial"/>
                <a:ea typeface="Arial"/>
                <a:cs typeface="Arial"/>
                <a:sym typeface="Arial"/>
              </a:rPr>
              <a:t>Retention:</a:t>
            </a:r>
            <a:r>
              <a:rPr lang="en-US" sz="2000" b="0" i="0" u="none">
                <a:solidFill>
                  <a:schemeClr val="dk1"/>
                </a:solidFill>
                <a:latin typeface="Arial"/>
                <a:ea typeface="Arial"/>
                <a:cs typeface="Arial"/>
                <a:sym typeface="Arial"/>
              </a:rPr>
              <a:t> how well the model can be recalled</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1" i="0" u="none">
                <a:solidFill>
                  <a:schemeClr val="dk1"/>
                </a:solidFill>
                <a:latin typeface="Arial"/>
                <a:ea typeface="Arial"/>
                <a:cs typeface="Arial"/>
                <a:sym typeface="Arial"/>
              </a:rPr>
              <a:t>Motor reproduction:</a:t>
            </a:r>
            <a:r>
              <a:rPr lang="en-US" sz="2000" b="0" i="0" u="none">
                <a:solidFill>
                  <a:schemeClr val="dk1"/>
                </a:solidFill>
                <a:latin typeface="Arial"/>
                <a:ea typeface="Arial"/>
                <a:cs typeface="Arial"/>
                <a:sym typeface="Arial"/>
              </a:rPr>
              <a:t> the reproducibility of the model’s actions</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1" i="0" u="none">
                <a:solidFill>
                  <a:schemeClr val="dk1"/>
                </a:solidFill>
                <a:latin typeface="Arial"/>
                <a:ea typeface="Arial"/>
                <a:cs typeface="Arial"/>
                <a:sym typeface="Arial"/>
              </a:rPr>
              <a:t>Reinforcement:</a:t>
            </a:r>
            <a:r>
              <a:rPr lang="en-US" sz="2000" b="0" i="0" u="none">
                <a:solidFill>
                  <a:schemeClr val="dk1"/>
                </a:solidFill>
                <a:latin typeface="Arial"/>
                <a:ea typeface="Arial"/>
                <a:cs typeface="Arial"/>
                <a:sym typeface="Arial"/>
              </a:rPr>
              <a:t> the rewards associated with learning the model behavior</a:t>
            </a:r>
            <a:endParaRPr/>
          </a:p>
        </p:txBody>
      </p:sp>
    </p:spTree>
  </p:cSld>
  <p:clrMapOvr>
    <a:masterClrMapping/>
  </p:clrMapOvr>
  <p:transition spd="slow">
    <p:fade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501" name="Google Shape;501;p58"/>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502" name="Google Shape;502;p58"/>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46</a:t>
            </a:fld>
            <a:endParaRPr/>
          </a:p>
        </p:txBody>
      </p:sp>
      <p:sp>
        <p:nvSpPr>
          <p:cNvPr id="503" name="Google Shape;503;p58"/>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Shaping: A Managerial Tool</a:t>
            </a:r>
            <a:endParaRPr/>
          </a:p>
        </p:txBody>
      </p:sp>
      <p:sp>
        <p:nvSpPr>
          <p:cNvPr id="504" name="Google Shape;504;p58"/>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Shaping Behavior</a:t>
            </a:r>
            <a:endParaRPr/>
          </a:p>
          <a:p>
            <a:pPr marL="625475" lvl="1" indent="-284162" algn="l" rtl="0">
              <a:lnSpc>
                <a:spcPct val="100000"/>
              </a:lnSpc>
              <a:spcBef>
                <a:spcPts val="84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Attempting to “mold” individuals by guiding their learning in graduated steps such that they learn to behave in ways that most benefit the organization.</a:t>
            </a:r>
            <a:endParaRPr/>
          </a:p>
          <a:p>
            <a:pPr marL="625475" lvl="1" indent="-284162" algn="l" rtl="0">
              <a:lnSpc>
                <a:spcPct val="100000"/>
              </a:lnSpc>
              <a:spcBef>
                <a:spcPts val="84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Shaping methods:</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1" i="0" u="none">
                <a:solidFill>
                  <a:schemeClr val="dk1"/>
                </a:solidFill>
                <a:latin typeface="Arial"/>
                <a:ea typeface="Arial"/>
                <a:cs typeface="Arial"/>
                <a:sym typeface="Arial"/>
              </a:rPr>
              <a:t>Positive reinforcement:</a:t>
            </a:r>
            <a:r>
              <a:rPr lang="en-US" sz="2000" b="0" i="0" u="none">
                <a:solidFill>
                  <a:schemeClr val="dk1"/>
                </a:solidFill>
                <a:latin typeface="Arial"/>
                <a:ea typeface="Arial"/>
                <a:cs typeface="Arial"/>
                <a:sym typeface="Arial"/>
              </a:rPr>
              <a:t> rewarding desired behaviors.</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1" i="0" u="none">
                <a:solidFill>
                  <a:schemeClr val="dk1"/>
                </a:solidFill>
                <a:latin typeface="Arial"/>
                <a:ea typeface="Arial"/>
                <a:cs typeface="Arial"/>
                <a:sym typeface="Arial"/>
              </a:rPr>
              <a:t>Negative reinforcement:</a:t>
            </a:r>
            <a:r>
              <a:rPr lang="en-US" sz="2000" b="0" i="0" u="none">
                <a:solidFill>
                  <a:schemeClr val="dk1"/>
                </a:solidFill>
                <a:latin typeface="Arial"/>
                <a:ea typeface="Arial"/>
                <a:cs typeface="Arial"/>
                <a:sym typeface="Arial"/>
              </a:rPr>
              <a:t> removing an unpleasant consequence once the desired behavior is exhibited.</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1" i="0" u="none">
                <a:solidFill>
                  <a:schemeClr val="dk1"/>
                </a:solidFill>
                <a:latin typeface="Arial"/>
                <a:ea typeface="Arial"/>
                <a:cs typeface="Arial"/>
                <a:sym typeface="Arial"/>
              </a:rPr>
              <a:t>Punishment:</a:t>
            </a:r>
            <a:r>
              <a:rPr lang="en-US" sz="2000" b="0" i="0" u="none">
                <a:solidFill>
                  <a:schemeClr val="dk1"/>
                </a:solidFill>
                <a:latin typeface="Arial"/>
                <a:ea typeface="Arial"/>
                <a:cs typeface="Arial"/>
                <a:sym typeface="Arial"/>
              </a:rPr>
              <a:t> penalizing an undesired behavior. </a:t>
            </a:r>
            <a:endParaRPr/>
          </a:p>
          <a:p>
            <a:pPr marL="974725" lvl="2" indent="-234950" algn="l" rtl="0">
              <a:lnSpc>
                <a:spcPct val="100000"/>
              </a:lnSpc>
              <a:spcBef>
                <a:spcPts val="700"/>
              </a:spcBef>
              <a:spcAft>
                <a:spcPts val="0"/>
              </a:spcAft>
              <a:buClr>
                <a:schemeClr val="lt2"/>
              </a:buClr>
              <a:buSzPts val="1500"/>
              <a:buFont typeface="Noto Sans Symbols"/>
              <a:buChar char="❖"/>
            </a:pPr>
            <a:r>
              <a:rPr lang="en-US" sz="2000" b="1" i="0" u="none">
                <a:solidFill>
                  <a:schemeClr val="dk1"/>
                </a:solidFill>
                <a:latin typeface="Arial"/>
                <a:ea typeface="Arial"/>
                <a:cs typeface="Arial"/>
                <a:sym typeface="Arial"/>
              </a:rPr>
              <a:t>Extinction:</a:t>
            </a:r>
            <a:r>
              <a:rPr lang="en-US" sz="2000" b="0" i="0" u="none">
                <a:solidFill>
                  <a:schemeClr val="dk1"/>
                </a:solidFill>
                <a:latin typeface="Arial"/>
                <a:ea typeface="Arial"/>
                <a:cs typeface="Arial"/>
                <a:sym typeface="Arial"/>
              </a:rPr>
              <a:t> eliminating a reinforcement for an undesired behavior.</a:t>
            </a:r>
            <a:endParaRPr/>
          </a:p>
        </p:txBody>
      </p:sp>
    </p:spTree>
  </p:cSld>
  <p:clrMapOvr>
    <a:masterClrMapping/>
  </p:clrMapOvr>
  <p:transition spd="slow">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09" name="Google Shape;509;p59"/>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510" name="Google Shape;510;p59"/>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47</a:t>
            </a:fld>
            <a:endParaRPr/>
          </a:p>
        </p:txBody>
      </p:sp>
      <p:sp>
        <p:nvSpPr>
          <p:cNvPr id="511" name="Google Shape;511;p59"/>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Implications for Managers</a:t>
            </a:r>
            <a:endParaRPr/>
          </a:p>
        </p:txBody>
      </p:sp>
      <p:sp>
        <p:nvSpPr>
          <p:cNvPr id="512" name="Google Shape;512;p59"/>
          <p:cNvSpPr txBox="1">
            <a:spLocks noGrp="1"/>
          </p:cNvSpPr>
          <p:nvPr>
            <p:ph type="body" idx="1"/>
          </p:nvPr>
        </p:nvSpPr>
        <p:spPr>
          <a:xfrm>
            <a:off x="533400" y="1676400"/>
            <a:ext cx="8102600" cy="37338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If managers want behavior A but reward behavior B, employees will engage in behavior B.</a:t>
            </a:r>
            <a:endParaRPr/>
          </a:p>
          <a:p>
            <a:pPr marL="222250" lvl="0" indent="-222250" algn="l" rtl="0">
              <a:lnSpc>
                <a:spcPct val="100000"/>
              </a:lnSpc>
              <a:spcBef>
                <a:spcPts val="56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Employees will look to managers as models. Good manager behavior will promote good employee behavior.</a:t>
            </a:r>
            <a:endParaRPr/>
          </a:p>
        </p:txBody>
      </p:sp>
    </p:spTree>
  </p:cSld>
  <p:clrMapOvr>
    <a:masterClrMapping/>
  </p:clrMapOvr>
  <p:transition spd="slow">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517"/>
        <p:cNvGrpSpPr/>
        <p:nvPr/>
      </p:nvGrpSpPr>
      <p:grpSpPr>
        <a:xfrm>
          <a:off x="0" y="0"/>
          <a:ext cx="0" cy="0"/>
          <a:chOff x="0" y="0"/>
          <a:chExt cx="0" cy="0"/>
        </a:xfrm>
      </p:grpSpPr>
      <p:sp>
        <p:nvSpPr>
          <p:cNvPr id="518" name="Google Shape;518;p60"/>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519" name="Google Shape;519;p60"/>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48</a:t>
            </a:fld>
            <a:endParaRPr/>
          </a:p>
        </p:txBody>
      </p:sp>
      <p:sp>
        <p:nvSpPr>
          <p:cNvPr id="520" name="Google Shape;520;p60"/>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Contemporary Issues in OB</a:t>
            </a:r>
            <a:endParaRPr/>
          </a:p>
        </p:txBody>
      </p:sp>
      <p:sp>
        <p:nvSpPr>
          <p:cNvPr id="521" name="Google Shape;521;p60"/>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Managing Generational Differences in the Workplace</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Gen Y: individuals born after 1978</a:t>
            </a:r>
            <a:endParaRPr/>
          </a:p>
          <a:p>
            <a:pPr marL="974725" lvl="2" indent="-234950" algn="l" rtl="0">
              <a:lnSpc>
                <a:spcPct val="100000"/>
              </a:lnSpc>
              <a:spcBef>
                <a:spcPts val="4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Bring new attitudes to the workplace that reflect wide arrays of experiences and opportunities</a:t>
            </a:r>
            <a:endParaRPr/>
          </a:p>
          <a:p>
            <a:pPr marL="974725" lvl="2" indent="-234950" algn="l" rtl="0">
              <a:lnSpc>
                <a:spcPct val="100000"/>
              </a:lnSpc>
              <a:spcBef>
                <a:spcPts val="4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Want to work, but don’t want work to be their life</a:t>
            </a:r>
            <a:endParaRPr/>
          </a:p>
          <a:p>
            <a:pPr marL="974725" lvl="2" indent="-234950" algn="l" rtl="0">
              <a:lnSpc>
                <a:spcPct val="100000"/>
              </a:lnSpc>
              <a:spcBef>
                <a:spcPts val="4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Challenge the status quo</a:t>
            </a:r>
            <a:endParaRPr/>
          </a:p>
          <a:p>
            <a:pPr marL="974725" lvl="2" indent="-234950" algn="l" rtl="0">
              <a:lnSpc>
                <a:spcPct val="100000"/>
              </a:lnSpc>
              <a:spcBef>
                <a:spcPts val="4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Have grown up with technology</a:t>
            </a:r>
            <a:endParaRPr/>
          </a:p>
        </p:txBody>
      </p:sp>
      <p:pic>
        <p:nvPicPr>
          <p:cNvPr id="522" name="Google Shape;522;p60" descr="j0285126"/>
          <p:cNvPicPr preferRelativeResize="0"/>
          <p:nvPr/>
        </p:nvPicPr>
        <p:blipFill rotWithShape="1">
          <a:blip r:embed="rId3">
            <a:alphaModFix/>
          </a:blip>
          <a:srcRect/>
          <a:stretch/>
        </p:blipFill>
        <p:spPr>
          <a:xfrm>
            <a:off x="5562600" y="4114800"/>
            <a:ext cx="3048000" cy="2001837"/>
          </a:xfrm>
          <a:prstGeom prst="rect">
            <a:avLst/>
          </a:prstGeom>
          <a:noFill/>
          <a:ln w="9525" cap="flat" cmpd="sng">
            <a:solidFill>
              <a:srgbClr val="000000"/>
            </a:solidFill>
            <a:prstDash val="solid"/>
            <a:miter lim="800000"/>
            <a:headEnd type="none" w="sm" len="sm"/>
            <a:tailEnd type="none" w="sm" len="sm"/>
          </a:ln>
          <a:effectLst>
            <a:outerShdw blurRad="63500" dist="107763" dir="2700000">
              <a:srgbClr val="808080">
                <a:alpha val="49803"/>
              </a:srgbClr>
            </a:outerShdw>
          </a:effectLst>
        </p:spPr>
      </p:pic>
    </p:spTree>
  </p:cSld>
  <p:clrMapOvr>
    <a:masterClrMapping/>
  </p:clrMapOvr>
  <p:transition spd="slow">
    <p:fade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527"/>
        <p:cNvGrpSpPr/>
        <p:nvPr/>
      </p:nvGrpSpPr>
      <p:grpSpPr>
        <a:xfrm>
          <a:off x="0" y="0"/>
          <a:ext cx="0" cy="0"/>
          <a:chOff x="0" y="0"/>
          <a:chExt cx="0" cy="0"/>
        </a:xfrm>
      </p:grpSpPr>
      <p:sp>
        <p:nvSpPr>
          <p:cNvPr id="528" name="Google Shape;528;p61"/>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529" name="Google Shape;529;p61"/>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49</a:t>
            </a:fld>
            <a:endParaRPr/>
          </a:p>
        </p:txBody>
      </p:sp>
      <p:sp>
        <p:nvSpPr>
          <p:cNvPr id="530" name="Google Shape;530;p61"/>
          <p:cNvSpPr txBox="1">
            <a:spLocks noGrp="1"/>
          </p:cNvSpPr>
          <p:nvPr>
            <p:ph type="title"/>
          </p:nvPr>
        </p:nvSpPr>
        <p:spPr>
          <a:xfrm>
            <a:off x="533400" y="620712"/>
            <a:ext cx="8077200" cy="457200"/>
          </a:xfrm>
          <a:prstGeom prst="rect">
            <a:avLst/>
          </a:prstGeom>
          <a:noFill/>
          <a:ln>
            <a:noFill/>
          </a:ln>
        </p:spPr>
        <p:txBody>
          <a:bodyPr spcFirstLastPara="1" wrap="square" lIns="91425" tIns="45700" rIns="91425" bIns="45700" anchor="t" anchorCtr="0">
            <a:spAutoFit/>
          </a:bodyPr>
          <a:lstStyle/>
          <a:p>
            <a:pPr marL="1482725" lvl="0" indent="-1482725" algn="l" rtl="0">
              <a:lnSpc>
                <a:spcPct val="100000"/>
              </a:lnSpc>
              <a:spcBef>
                <a:spcPts val="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Exhibit 13.8	Gen Y Workers</a:t>
            </a:r>
            <a:endParaRPr/>
          </a:p>
        </p:txBody>
      </p:sp>
      <p:cxnSp>
        <p:nvCxnSpPr>
          <p:cNvPr id="531" name="Google Shape;531;p61"/>
          <p:cNvCxnSpPr/>
          <p:nvPr/>
        </p:nvCxnSpPr>
        <p:spPr>
          <a:xfrm>
            <a:off x="609600" y="968375"/>
            <a:ext cx="7924800" cy="0"/>
          </a:xfrm>
          <a:prstGeom prst="straightConnector1">
            <a:avLst/>
          </a:prstGeom>
          <a:noFill/>
          <a:ln w="19050" cap="flat" cmpd="sng">
            <a:solidFill>
              <a:srgbClr val="996633"/>
            </a:solidFill>
            <a:prstDash val="solid"/>
            <a:miter lim="800000"/>
            <a:headEnd type="none" w="med" len="med"/>
            <a:tailEnd type="none" w="med" len="med"/>
          </a:ln>
        </p:spPr>
      </p:cxnSp>
      <p:cxnSp>
        <p:nvCxnSpPr>
          <p:cNvPr id="532" name="Google Shape;532;p61"/>
          <p:cNvCxnSpPr/>
          <p:nvPr/>
        </p:nvCxnSpPr>
        <p:spPr>
          <a:xfrm>
            <a:off x="609600" y="565150"/>
            <a:ext cx="7924800" cy="0"/>
          </a:xfrm>
          <a:prstGeom prst="straightConnector1">
            <a:avLst/>
          </a:prstGeom>
          <a:noFill/>
          <a:ln w="19050" cap="flat" cmpd="sng">
            <a:solidFill>
              <a:srgbClr val="996633"/>
            </a:solidFill>
            <a:prstDash val="solid"/>
            <a:miter lim="800000"/>
            <a:headEnd type="none" w="med" len="med"/>
            <a:tailEnd type="none" w="med" len="med"/>
          </a:ln>
        </p:spPr>
      </p:cxnSp>
      <p:sp>
        <p:nvSpPr>
          <p:cNvPr id="533" name="Google Shape;533;p61"/>
          <p:cNvSpPr txBox="1"/>
          <p:nvPr/>
        </p:nvSpPr>
        <p:spPr>
          <a:xfrm>
            <a:off x="457200" y="6096000"/>
            <a:ext cx="3686175" cy="228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900"/>
              <a:buFont typeface="Arial"/>
              <a:buNone/>
            </a:pPr>
            <a:r>
              <a:rPr lang="en-US" sz="900" b="0" i="1" u="none">
                <a:solidFill>
                  <a:schemeClr val="dk1"/>
                </a:solidFill>
                <a:latin typeface="Arial"/>
                <a:ea typeface="Arial"/>
                <a:cs typeface="Arial"/>
                <a:sym typeface="Arial"/>
              </a:rPr>
              <a:t>Source: </a:t>
            </a:r>
            <a:r>
              <a:rPr lang="en-US" sz="900" b="0" i="0" u="none">
                <a:solidFill>
                  <a:schemeClr val="dk1"/>
                </a:solidFill>
                <a:latin typeface="Arial"/>
                <a:ea typeface="Arial"/>
                <a:cs typeface="Arial"/>
                <a:sym typeface="Arial"/>
              </a:rPr>
              <a:t>Bruce Tulgan of Rainmaker Thinking. Used with permission.</a:t>
            </a:r>
            <a:endParaRPr/>
          </a:p>
        </p:txBody>
      </p:sp>
      <p:pic>
        <p:nvPicPr>
          <p:cNvPr id="534" name="Google Shape;534;p61"/>
          <p:cNvPicPr preferRelativeResize="0"/>
          <p:nvPr/>
        </p:nvPicPr>
        <p:blipFill rotWithShape="1">
          <a:blip r:embed="rId3">
            <a:alphaModFix/>
          </a:blip>
          <a:srcRect/>
          <a:stretch/>
        </p:blipFill>
        <p:spPr>
          <a:xfrm>
            <a:off x="2338387" y="1114425"/>
            <a:ext cx="4467225" cy="5057775"/>
          </a:xfrm>
          <a:prstGeom prst="rect">
            <a:avLst/>
          </a:prstGeom>
          <a:noFill/>
          <a:ln>
            <a:noFill/>
          </a:ln>
        </p:spPr>
      </p:pic>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7"/>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118" name="Google Shape;118;p17"/>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5</a:t>
            </a:fld>
            <a:endParaRPr/>
          </a:p>
        </p:txBody>
      </p:sp>
      <p:sp>
        <p:nvSpPr>
          <p:cNvPr id="119" name="Google Shape;119;p17"/>
          <p:cNvSpPr txBox="1">
            <a:spLocks noGrp="1"/>
          </p:cNvSpPr>
          <p:nvPr>
            <p:ph type="title"/>
          </p:nvPr>
        </p:nvSpPr>
        <p:spPr>
          <a:xfrm>
            <a:off x="533400" y="381000"/>
            <a:ext cx="8077200" cy="13112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Important Employee Behaviors (cont’d)</a:t>
            </a:r>
            <a:endParaRPr/>
          </a:p>
        </p:txBody>
      </p:sp>
      <p:sp>
        <p:nvSpPr>
          <p:cNvPr id="120" name="Google Shape;120;p17"/>
          <p:cNvSpPr txBox="1">
            <a:spLocks noGrp="1"/>
          </p:cNvSpPr>
          <p:nvPr>
            <p:ph type="body" idx="1"/>
          </p:nvPr>
        </p:nvSpPr>
        <p:spPr>
          <a:xfrm>
            <a:off x="457200" y="16002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Organizational Citizenship Behavior (OCB)</a:t>
            </a:r>
            <a:endParaRPr/>
          </a:p>
          <a:p>
            <a:pPr marL="625475" lvl="1" indent="-284162" algn="l" rtl="0">
              <a:lnSpc>
                <a:spcPct val="100000"/>
              </a:lnSpc>
              <a:spcBef>
                <a:spcPts val="96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Discretionary behavior that is not a part of an employee’s formal job requirements, but which promotes the effective functioning of the organization.</a:t>
            </a:r>
            <a:endParaRPr/>
          </a:p>
          <a:p>
            <a:pPr marL="222250" lvl="0" indent="-222250" algn="l" rtl="0">
              <a:lnSpc>
                <a:spcPct val="100000"/>
              </a:lnSpc>
              <a:spcBef>
                <a:spcPts val="112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Job Satisfaction</a:t>
            </a:r>
            <a:endParaRPr/>
          </a:p>
          <a:p>
            <a:pPr marL="625475" lvl="1" indent="-284162" algn="l" rtl="0">
              <a:lnSpc>
                <a:spcPct val="100000"/>
              </a:lnSpc>
              <a:spcBef>
                <a:spcPts val="96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The individual’s general attitude </a:t>
            </a:r>
            <a:br>
              <a:rPr lang="en-US" sz="2400" b="0" i="0" u="none">
                <a:solidFill>
                  <a:schemeClr val="dk1"/>
                </a:solidFill>
                <a:latin typeface="Arial"/>
                <a:ea typeface="Arial"/>
                <a:cs typeface="Arial"/>
                <a:sym typeface="Arial"/>
              </a:rPr>
            </a:br>
            <a:r>
              <a:rPr lang="en-US" sz="2400" b="0" i="0" u="none">
                <a:solidFill>
                  <a:schemeClr val="dk1"/>
                </a:solidFill>
                <a:latin typeface="Arial"/>
                <a:ea typeface="Arial"/>
                <a:cs typeface="Arial"/>
                <a:sym typeface="Arial"/>
              </a:rPr>
              <a:t>toward his or her job</a:t>
            </a:r>
            <a:endParaRPr/>
          </a:p>
        </p:txBody>
      </p:sp>
      <p:pic>
        <p:nvPicPr>
          <p:cNvPr id="121" name="Google Shape;121;p17" descr="BD20167_"/>
          <p:cNvPicPr preferRelativeResize="0"/>
          <p:nvPr/>
        </p:nvPicPr>
        <p:blipFill rotWithShape="1">
          <a:blip r:embed="rId3">
            <a:alphaModFix/>
          </a:blip>
          <a:srcRect/>
          <a:stretch/>
        </p:blipFill>
        <p:spPr>
          <a:xfrm>
            <a:off x="5449887" y="4030662"/>
            <a:ext cx="3084512" cy="2165350"/>
          </a:xfrm>
          <a:prstGeom prst="rect">
            <a:avLst/>
          </a:prstGeom>
          <a:noFill/>
          <a:ln>
            <a:noFill/>
          </a:ln>
        </p:spPr>
      </p:pic>
    </p:spTree>
  </p:cSld>
  <p:clrMapOvr>
    <a:masterClrMapping/>
  </p:clrMapOvr>
  <p:transition spd="slow">
    <p:fade thruBlk="1"/>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Google Shape;540;p62"/>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541" name="Google Shape;541;p62"/>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50</a:t>
            </a:fld>
            <a:endParaRPr/>
          </a:p>
        </p:txBody>
      </p:sp>
      <p:sp>
        <p:nvSpPr>
          <p:cNvPr id="542" name="Google Shape;542;p62"/>
          <p:cNvSpPr txBox="1">
            <a:spLocks noGrp="1"/>
          </p:cNvSpPr>
          <p:nvPr>
            <p:ph type="title"/>
          </p:nvPr>
        </p:nvSpPr>
        <p:spPr>
          <a:xfrm>
            <a:off x="533400" y="381000"/>
            <a:ext cx="8077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Contemporary Issues in OB</a:t>
            </a:r>
            <a:endParaRPr/>
          </a:p>
        </p:txBody>
      </p:sp>
      <p:sp>
        <p:nvSpPr>
          <p:cNvPr id="543" name="Google Shape;543;p62"/>
          <p:cNvSpPr txBox="1">
            <a:spLocks noGrp="1"/>
          </p:cNvSpPr>
          <p:nvPr>
            <p:ph type="body" idx="1"/>
          </p:nvPr>
        </p:nvSpPr>
        <p:spPr>
          <a:xfrm>
            <a:off x="533400" y="10668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Managing Negative Behavior in the Workplace</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Tolerating negative behavior sends the wrong message to other employees</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Both preventive and responsive actions to negative behaviors are needed:</a:t>
            </a:r>
            <a:endParaRPr/>
          </a:p>
          <a:p>
            <a:pPr marL="974725" lvl="2" indent="-234950" algn="l" rtl="0">
              <a:lnSpc>
                <a:spcPct val="100000"/>
              </a:lnSpc>
              <a:spcBef>
                <a:spcPts val="4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Screening potential employees</a:t>
            </a:r>
            <a:endParaRPr/>
          </a:p>
          <a:p>
            <a:pPr marL="974725" lvl="2" indent="-234950" algn="l" rtl="0">
              <a:lnSpc>
                <a:spcPct val="100000"/>
              </a:lnSpc>
              <a:spcBef>
                <a:spcPts val="4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Responding immediately and decisively to unacceptable behavior</a:t>
            </a:r>
            <a:endParaRPr/>
          </a:p>
          <a:p>
            <a:pPr marL="974725" lvl="2" indent="-234950" algn="l" rtl="0">
              <a:lnSpc>
                <a:spcPct val="100000"/>
              </a:lnSpc>
              <a:spcBef>
                <a:spcPts val="4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Paying attention to employee attitudes</a:t>
            </a:r>
            <a:endParaRP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8"/>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128" name="Google Shape;128;p18"/>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6</a:t>
            </a:fld>
            <a:endParaRPr/>
          </a:p>
        </p:txBody>
      </p:sp>
      <p:sp>
        <p:nvSpPr>
          <p:cNvPr id="129" name="Google Shape;129;p18"/>
          <p:cNvSpPr txBox="1">
            <a:spLocks noGrp="1"/>
          </p:cNvSpPr>
          <p:nvPr>
            <p:ph type="title"/>
          </p:nvPr>
        </p:nvSpPr>
        <p:spPr>
          <a:xfrm>
            <a:off x="533400" y="381000"/>
            <a:ext cx="8077200" cy="13112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Important Employee Behaviors (cont’d)</a:t>
            </a:r>
            <a:endParaRPr/>
          </a:p>
        </p:txBody>
      </p:sp>
      <p:sp>
        <p:nvSpPr>
          <p:cNvPr id="130" name="Google Shape;130;p18"/>
          <p:cNvSpPr txBox="1">
            <a:spLocks noGrp="1"/>
          </p:cNvSpPr>
          <p:nvPr>
            <p:ph type="body" idx="1"/>
          </p:nvPr>
        </p:nvSpPr>
        <p:spPr>
          <a:xfrm>
            <a:off x="533400" y="16002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Workplace Misbehavior</a:t>
            </a:r>
            <a:endParaRPr/>
          </a:p>
          <a:p>
            <a:pPr marL="625475" lvl="1" indent="-284162" algn="l" rtl="0">
              <a:lnSpc>
                <a:spcPct val="100000"/>
              </a:lnSpc>
              <a:spcBef>
                <a:spcPts val="96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Any intentional employee behavior that has negative consequences for the organization or individuals within the organization.</a:t>
            </a:r>
            <a:endParaRPr/>
          </a:p>
          <a:p>
            <a:pPr marL="625475" lvl="1" indent="-284162" algn="l" rtl="0">
              <a:lnSpc>
                <a:spcPct val="100000"/>
              </a:lnSpc>
              <a:spcBef>
                <a:spcPts val="96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Types of Misbehavior</a:t>
            </a:r>
            <a:endParaRPr/>
          </a:p>
          <a:p>
            <a:pPr marL="974725" lvl="2" indent="-234950" algn="l" rtl="0">
              <a:lnSpc>
                <a:spcPct val="100000"/>
              </a:lnSpc>
              <a:spcBef>
                <a:spcPts val="8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Deviance</a:t>
            </a:r>
            <a:endParaRPr/>
          </a:p>
          <a:p>
            <a:pPr marL="974725" lvl="2" indent="-234950" algn="l" rtl="0">
              <a:lnSpc>
                <a:spcPct val="100000"/>
              </a:lnSpc>
              <a:spcBef>
                <a:spcPts val="8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Aggression</a:t>
            </a:r>
            <a:endParaRPr/>
          </a:p>
          <a:p>
            <a:pPr marL="974725" lvl="2" indent="-234950" algn="l" rtl="0">
              <a:lnSpc>
                <a:spcPct val="100000"/>
              </a:lnSpc>
              <a:spcBef>
                <a:spcPts val="8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Antisocial behavior</a:t>
            </a:r>
            <a:endParaRPr/>
          </a:p>
          <a:p>
            <a:pPr marL="974725" lvl="2" indent="-234950" algn="l" rtl="0">
              <a:lnSpc>
                <a:spcPct val="100000"/>
              </a:lnSpc>
              <a:spcBef>
                <a:spcPts val="800"/>
              </a:spcBef>
              <a:spcAft>
                <a:spcPts val="0"/>
              </a:spcAft>
              <a:buClr>
                <a:schemeClr val="lt2"/>
              </a:buClr>
              <a:buSzPts val="1500"/>
              <a:buFont typeface="Noto Sans Symbols"/>
              <a:buChar char="❖"/>
            </a:pPr>
            <a:r>
              <a:rPr lang="en-US" sz="2000" b="0" i="0" u="none">
                <a:solidFill>
                  <a:schemeClr val="dk1"/>
                </a:solidFill>
                <a:latin typeface="Arial"/>
                <a:ea typeface="Arial"/>
                <a:cs typeface="Arial"/>
                <a:sym typeface="Arial"/>
              </a:rPr>
              <a:t>Violence</a:t>
            </a:r>
            <a:endParaRPr/>
          </a:p>
        </p:txBody>
      </p:sp>
      <p:pic>
        <p:nvPicPr>
          <p:cNvPr id="131" name="Google Shape;131;p18" descr="j0240359"/>
          <p:cNvPicPr preferRelativeResize="0"/>
          <p:nvPr/>
        </p:nvPicPr>
        <p:blipFill rotWithShape="1">
          <a:blip r:embed="rId3">
            <a:alphaModFix/>
          </a:blip>
          <a:srcRect/>
          <a:stretch/>
        </p:blipFill>
        <p:spPr>
          <a:xfrm>
            <a:off x="4724400" y="3352800"/>
            <a:ext cx="3200400" cy="1974850"/>
          </a:xfrm>
          <a:prstGeom prst="rect">
            <a:avLst/>
          </a:prstGeom>
          <a:noFill/>
          <a:ln>
            <a:noFill/>
          </a:ln>
        </p:spPr>
      </p:pic>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9"/>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138" name="Google Shape;138;p19"/>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7</a:t>
            </a:fld>
            <a:endParaRPr/>
          </a:p>
        </p:txBody>
      </p:sp>
      <p:sp>
        <p:nvSpPr>
          <p:cNvPr id="139" name="Google Shape;139;p19"/>
          <p:cNvSpPr txBox="1">
            <a:spLocks noGrp="1"/>
          </p:cNvSpPr>
          <p:nvPr>
            <p:ph type="title"/>
          </p:nvPr>
        </p:nvSpPr>
        <p:spPr>
          <a:xfrm>
            <a:off x="533400" y="304800"/>
            <a:ext cx="8077200" cy="13112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Psychological Factors Affecting Employee Behavior</a:t>
            </a:r>
            <a:endParaRPr/>
          </a:p>
        </p:txBody>
      </p:sp>
      <p:sp>
        <p:nvSpPr>
          <p:cNvPr id="140" name="Google Shape;140;p19"/>
          <p:cNvSpPr>
            <a:spLocks noGrp="1"/>
          </p:cNvSpPr>
          <p:nvPr>
            <p:ph type="body" idx="4294967295"/>
          </p:nvPr>
        </p:nvSpPr>
        <p:spPr>
          <a:xfrm>
            <a:off x="1219200" y="2057400"/>
            <a:ext cx="3276600" cy="3886200"/>
          </a:xfrm>
          <a:prstGeom prst="rightArrowCallout">
            <a:avLst>
              <a:gd name="adj1" fmla="val 17414"/>
              <a:gd name="adj2" fmla="val 7668"/>
              <a:gd name="adj3" fmla="val 19115"/>
              <a:gd name="adj4" fmla="val 9153"/>
            </a:avLst>
          </a:prstGeom>
          <a:solidFill>
            <a:srgbClr val="993300"/>
          </a:solidFill>
          <a:ln w="12700" cap="flat" cmpd="sng">
            <a:solidFill>
              <a:schemeClr val="dk1"/>
            </a:solidFill>
            <a:prstDash val="solid"/>
            <a:miter lim="800000"/>
            <a:headEnd type="none" w="sm" len="sm"/>
            <a:tailEnd type="none" w="sm" len="sm"/>
          </a:ln>
          <a:effectLst>
            <a:outerShdw blurRad="63500" dist="107763" dir="2700000">
              <a:schemeClr val="lt2">
                <a:alpha val="49803"/>
              </a:schemeClr>
            </a:outerShdw>
          </a:effectLst>
        </p:spPr>
        <p:txBody>
          <a:bodyPr spcFirstLastPara="1" wrap="square" lIns="182875" tIns="45700" rIns="91425" bIns="45700" anchor="ctr" anchorCtr="0">
            <a:noAutofit/>
          </a:bodyPr>
          <a:lstStyle/>
          <a:p>
            <a:pPr marL="222250" marR="0" lvl="0" indent="-222250" algn="l" rtl="0">
              <a:lnSpc>
                <a:spcPct val="100000"/>
              </a:lnSpc>
              <a:spcBef>
                <a:spcPts val="0"/>
              </a:spcBef>
              <a:spcAft>
                <a:spcPts val="0"/>
              </a:spcAft>
              <a:buClr>
                <a:schemeClr val="lt1"/>
              </a:buClr>
              <a:buSzPts val="2800"/>
              <a:buFont typeface="Arial"/>
              <a:buChar char="•"/>
            </a:pPr>
            <a:r>
              <a:rPr lang="en-US" sz="2800" b="1" i="0" u="none" strike="noStrike" cap="none">
                <a:solidFill>
                  <a:schemeClr val="lt1"/>
                </a:solidFill>
                <a:latin typeface="Arial"/>
                <a:ea typeface="Arial"/>
                <a:cs typeface="Arial"/>
                <a:sym typeface="Arial"/>
              </a:rPr>
              <a:t>Attitudes</a:t>
            </a:r>
            <a:endParaRPr/>
          </a:p>
          <a:p>
            <a:pPr marL="222250" marR="0" lvl="0" indent="-222250" algn="l" rtl="0">
              <a:lnSpc>
                <a:spcPct val="100000"/>
              </a:lnSpc>
              <a:spcBef>
                <a:spcPts val="2800"/>
              </a:spcBef>
              <a:spcAft>
                <a:spcPts val="0"/>
              </a:spcAft>
              <a:buClr>
                <a:schemeClr val="lt1"/>
              </a:buClr>
              <a:buSzPts val="2800"/>
              <a:buFont typeface="Arial"/>
              <a:buChar char="•"/>
            </a:pPr>
            <a:r>
              <a:rPr lang="en-US" sz="2800" b="1" i="0" u="none" strike="noStrike" cap="none">
                <a:solidFill>
                  <a:schemeClr val="lt1"/>
                </a:solidFill>
                <a:latin typeface="Arial"/>
                <a:ea typeface="Arial"/>
                <a:cs typeface="Arial"/>
                <a:sym typeface="Arial"/>
              </a:rPr>
              <a:t>Personality</a:t>
            </a:r>
            <a:endParaRPr/>
          </a:p>
          <a:p>
            <a:pPr marL="222250" marR="0" lvl="0" indent="-222250" algn="l" rtl="0">
              <a:lnSpc>
                <a:spcPct val="100000"/>
              </a:lnSpc>
              <a:spcBef>
                <a:spcPts val="2800"/>
              </a:spcBef>
              <a:spcAft>
                <a:spcPts val="0"/>
              </a:spcAft>
              <a:buClr>
                <a:schemeClr val="lt1"/>
              </a:buClr>
              <a:buSzPts val="2800"/>
              <a:buFont typeface="Arial"/>
              <a:buChar char="•"/>
            </a:pPr>
            <a:r>
              <a:rPr lang="en-US" sz="2800" b="1" i="0" u="none" strike="noStrike" cap="none">
                <a:solidFill>
                  <a:schemeClr val="lt1"/>
                </a:solidFill>
                <a:latin typeface="Arial"/>
                <a:ea typeface="Arial"/>
                <a:cs typeface="Arial"/>
                <a:sym typeface="Arial"/>
              </a:rPr>
              <a:t>Perception</a:t>
            </a:r>
            <a:endParaRPr/>
          </a:p>
          <a:p>
            <a:pPr marL="222250" marR="0" lvl="0" indent="-222250" algn="l" rtl="0">
              <a:lnSpc>
                <a:spcPct val="100000"/>
              </a:lnSpc>
              <a:spcBef>
                <a:spcPts val="2800"/>
              </a:spcBef>
              <a:spcAft>
                <a:spcPts val="0"/>
              </a:spcAft>
              <a:buClr>
                <a:schemeClr val="lt1"/>
              </a:buClr>
              <a:buSzPts val="2800"/>
              <a:buFont typeface="Arial"/>
              <a:buChar char="•"/>
            </a:pPr>
            <a:r>
              <a:rPr lang="en-US" sz="2800" b="1" i="0" u="none" strike="noStrike" cap="none">
                <a:solidFill>
                  <a:schemeClr val="lt1"/>
                </a:solidFill>
                <a:latin typeface="Arial"/>
                <a:ea typeface="Arial"/>
                <a:cs typeface="Arial"/>
                <a:sym typeface="Arial"/>
              </a:rPr>
              <a:t>Learning</a:t>
            </a:r>
            <a:endParaRPr/>
          </a:p>
        </p:txBody>
      </p:sp>
      <p:sp>
        <p:nvSpPr>
          <p:cNvPr id="141" name="Google Shape;141;p19"/>
          <p:cNvSpPr txBox="1"/>
          <p:nvPr/>
        </p:nvSpPr>
        <p:spPr>
          <a:xfrm>
            <a:off x="4648200" y="1752600"/>
            <a:ext cx="3733800" cy="4343400"/>
          </a:xfrm>
          <a:prstGeom prst="rect">
            <a:avLst/>
          </a:prstGeom>
          <a:solidFill>
            <a:srgbClr val="336699"/>
          </a:solidFill>
          <a:ln w="12700" cap="flat" cmpd="sng">
            <a:solidFill>
              <a:schemeClr val="dk1"/>
            </a:solidFill>
            <a:prstDash val="solid"/>
            <a:miter lim="800000"/>
            <a:headEnd type="none" w="sm" len="sm"/>
            <a:tailEnd type="none" w="sm" len="sm"/>
          </a:ln>
          <a:effectLst>
            <a:outerShdw blurRad="63500" dist="107763" dir="2700000">
              <a:schemeClr val="lt2">
                <a:alpha val="49803"/>
              </a:schemeClr>
            </a:outerShdw>
          </a:effectLst>
        </p:spPr>
        <p:txBody>
          <a:bodyPr spcFirstLastPara="1" wrap="square" lIns="182875" tIns="45700" rIns="91425" bIns="45700" anchor="ctr" anchorCtr="0">
            <a:noAutofit/>
          </a:bodyPr>
          <a:lstStyle/>
          <a:p>
            <a:pPr marL="222250" marR="0" lvl="0" indent="-222250" algn="l" rtl="0">
              <a:lnSpc>
                <a:spcPct val="100000"/>
              </a:lnSpc>
              <a:spcBef>
                <a:spcPts val="0"/>
              </a:spcBef>
              <a:spcAft>
                <a:spcPts val="0"/>
              </a:spcAft>
              <a:buClr>
                <a:schemeClr val="lt1"/>
              </a:buClr>
              <a:buSzPts val="2800"/>
              <a:buFont typeface="Arial"/>
              <a:buChar char="•"/>
            </a:pPr>
            <a:r>
              <a:rPr lang="en-US" sz="2800" b="1" i="0" u="none">
                <a:solidFill>
                  <a:schemeClr val="lt1"/>
                </a:solidFill>
                <a:latin typeface="Arial"/>
                <a:ea typeface="Arial"/>
                <a:cs typeface="Arial"/>
                <a:sym typeface="Arial"/>
              </a:rPr>
              <a:t>Employee Productivity</a:t>
            </a:r>
            <a:endParaRPr/>
          </a:p>
          <a:p>
            <a:pPr marL="222250" marR="0" lvl="0" indent="-222250" algn="l" rtl="0">
              <a:lnSpc>
                <a:spcPct val="100000"/>
              </a:lnSpc>
              <a:spcBef>
                <a:spcPts val="560"/>
              </a:spcBef>
              <a:spcAft>
                <a:spcPts val="0"/>
              </a:spcAft>
              <a:buClr>
                <a:schemeClr val="lt1"/>
              </a:buClr>
              <a:buSzPts val="2800"/>
              <a:buFont typeface="Arial"/>
              <a:buChar char="•"/>
            </a:pPr>
            <a:r>
              <a:rPr lang="en-US" sz="2800" b="1" i="0" u="none">
                <a:solidFill>
                  <a:schemeClr val="lt1"/>
                </a:solidFill>
                <a:latin typeface="Arial"/>
                <a:ea typeface="Arial"/>
                <a:cs typeface="Arial"/>
                <a:sym typeface="Arial"/>
              </a:rPr>
              <a:t>Absenteeism</a:t>
            </a:r>
            <a:endParaRPr/>
          </a:p>
          <a:p>
            <a:pPr marL="222250" marR="0" lvl="0" indent="-222250" algn="l" rtl="0">
              <a:lnSpc>
                <a:spcPct val="100000"/>
              </a:lnSpc>
              <a:spcBef>
                <a:spcPts val="560"/>
              </a:spcBef>
              <a:spcAft>
                <a:spcPts val="0"/>
              </a:spcAft>
              <a:buClr>
                <a:schemeClr val="lt1"/>
              </a:buClr>
              <a:buSzPts val="2800"/>
              <a:buFont typeface="Arial"/>
              <a:buChar char="•"/>
            </a:pPr>
            <a:r>
              <a:rPr lang="en-US" sz="2800" b="1" i="0" u="none">
                <a:solidFill>
                  <a:schemeClr val="lt1"/>
                </a:solidFill>
                <a:latin typeface="Arial"/>
                <a:ea typeface="Arial"/>
                <a:cs typeface="Arial"/>
                <a:sym typeface="Arial"/>
              </a:rPr>
              <a:t>Turnover</a:t>
            </a:r>
            <a:endParaRPr/>
          </a:p>
          <a:p>
            <a:pPr marL="222250" marR="0" lvl="0" indent="-222250" algn="l" rtl="0">
              <a:lnSpc>
                <a:spcPct val="100000"/>
              </a:lnSpc>
              <a:spcBef>
                <a:spcPts val="560"/>
              </a:spcBef>
              <a:spcAft>
                <a:spcPts val="0"/>
              </a:spcAft>
              <a:buClr>
                <a:schemeClr val="lt1"/>
              </a:buClr>
              <a:buSzPts val="2800"/>
              <a:buFont typeface="Arial"/>
              <a:buChar char="•"/>
            </a:pPr>
            <a:r>
              <a:rPr lang="en-US" sz="2800" b="1" i="0" u="none">
                <a:solidFill>
                  <a:schemeClr val="lt1"/>
                </a:solidFill>
                <a:latin typeface="Arial"/>
                <a:ea typeface="Arial"/>
                <a:cs typeface="Arial"/>
                <a:sym typeface="Arial"/>
              </a:rPr>
              <a:t>Organizational Citizenship</a:t>
            </a:r>
            <a:endParaRPr/>
          </a:p>
          <a:p>
            <a:pPr marL="222250" marR="0" lvl="0" indent="-222250" algn="l" rtl="0">
              <a:lnSpc>
                <a:spcPct val="100000"/>
              </a:lnSpc>
              <a:spcBef>
                <a:spcPts val="560"/>
              </a:spcBef>
              <a:spcAft>
                <a:spcPts val="0"/>
              </a:spcAft>
              <a:buClr>
                <a:schemeClr val="lt1"/>
              </a:buClr>
              <a:buSzPts val="2800"/>
              <a:buFont typeface="Arial"/>
              <a:buChar char="•"/>
            </a:pPr>
            <a:r>
              <a:rPr lang="en-US" sz="2800" b="1" i="0" u="none">
                <a:solidFill>
                  <a:schemeClr val="lt1"/>
                </a:solidFill>
                <a:latin typeface="Arial"/>
                <a:ea typeface="Arial"/>
                <a:cs typeface="Arial"/>
                <a:sym typeface="Arial"/>
              </a:rPr>
              <a:t>Job Satisfaction</a:t>
            </a:r>
            <a:endParaRPr/>
          </a:p>
          <a:p>
            <a:pPr marL="222250" marR="0" lvl="0" indent="-222250" algn="l" rtl="0">
              <a:lnSpc>
                <a:spcPct val="100000"/>
              </a:lnSpc>
              <a:spcBef>
                <a:spcPts val="560"/>
              </a:spcBef>
              <a:spcAft>
                <a:spcPts val="0"/>
              </a:spcAft>
              <a:buClr>
                <a:schemeClr val="lt1"/>
              </a:buClr>
              <a:buSzPts val="2800"/>
              <a:buFont typeface="Arial"/>
              <a:buChar char="•"/>
            </a:pPr>
            <a:r>
              <a:rPr lang="en-US" sz="2800" b="1" i="0" u="none">
                <a:solidFill>
                  <a:schemeClr val="lt1"/>
                </a:solidFill>
                <a:latin typeface="Arial"/>
                <a:ea typeface="Arial"/>
                <a:cs typeface="Arial"/>
                <a:sym typeface="Arial"/>
              </a:rPr>
              <a:t>Workplace Misbehavior</a:t>
            </a:r>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fade">
                                      <p:cBhvr>
                                        <p:cTn id="7" dur="500"/>
                                        <p:tgtEl>
                                          <p:spTgt spid="14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40">
                                            <p:txEl>
                                              <p:pRg st="0" end="0"/>
                                            </p:txEl>
                                          </p:spTgt>
                                        </p:tgtEl>
                                        <p:attrNameLst>
                                          <p:attrName>style.visibility</p:attrName>
                                        </p:attrNameLst>
                                      </p:cBhvr>
                                      <p:to>
                                        <p:strVal val="visible"/>
                                      </p:to>
                                    </p:set>
                                    <p:animEffect transition="in" filter="fade">
                                      <p:cBhvr>
                                        <p:cTn id="11" dur="500"/>
                                        <p:tgtEl>
                                          <p:spTgt spid="140">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40">
                                            <p:txEl>
                                              <p:pRg st="1" end="1"/>
                                            </p:txEl>
                                          </p:spTgt>
                                        </p:tgtEl>
                                        <p:attrNameLst>
                                          <p:attrName>style.visibility</p:attrName>
                                        </p:attrNameLst>
                                      </p:cBhvr>
                                      <p:to>
                                        <p:strVal val="visible"/>
                                      </p:to>
                                    </p:set>
                                    <p:animEffect transition="in" filter="fade">
                                      <p:cBhvr>
                                        <p:cTn id="15" dur="500"/>
                                        <p:tgtEl>
                                          <p:spTgt spid="140">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40">
                                            <p:txEl>
                                              <p:pRg st="2" end="2"/>
                                            </p:txEl>
                                          </p:spTgt>
                                        </p:tgtEl>
                                        <p:attrNameLst>
                                          <p:attrName>style.visibility</p:attrName>
                                        </p:attrNameLst>
                                      </p:cBhvr>
                                      <p:to>
                                        <p:strVal val="visible"/>
                                      </p:to>
                                    </p:set>
                                    <p:animEffect transition="in" filter="fade">
                                      <p:cBhvr>
                                        <p:cTn id="19" dur="500"/>
                                        <p:tgtEl>
                                          <p:spTgt spid="140">
                                            <p:txEl>
                                              <p:pRg st="2" end="2"/>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40">
                                            <p:txEl>
                                              <p:pRg st="3" end="3"/>
                                            </p:txEl>
                                          </p:spTgt>
                                        </p:tgtEl>
                                        <p:attrNameLst>
                                          <p:attrName>style.visibility</p:attrName>
                                        </p:attrNameLst>
                                      </p:cBhvr>
                                      <p:to>
                                        <p:strVal val="visible"/>
                                      </p:to>
                                    </p:set>
                                    <p:animEffect transition="in" filter="fade">
                                      <p:cBhvr>
                                        <p:cTn id="23" dur="500"/>
                                        <p:tgtEl>
                                          <p:spTgt spid="140">
                                            <p:txEl>
                                              <p:pRg st="3" end="3"/>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41"/>
                                        </p:tgtEl>
                                        <p:attrNameLst>
                                          <p:attrName>style.visibility</p:attrName>
                                        </p:attrNameLst>
                                      </p:cBhvr>
                                      <p:to>
                                        <p:strVal val="visible"/>
                                      </p:to>
                                    </p:set>
                                    <p:animEffect transition="in" filter="fade">
                                      <p:cBhvr>
                                        <p:cTn id="27" dur="5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0"/>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148" name="Google Shape;148;p20"/>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8</a:t>
            </a:fld>
            <a:endParaRPr/>
          </a:p>
        </p:txBody>
      </p:sp>
      <p:sp>
        <p:nvSpPr>
          <p:cNvPr id="149" name="Google Shape;149;p20"/>
          <p:cNvSpPr txBox="1">
            <a:spLocks noGrp="1"/>
          </p:cNvSpPr>
          <p:nvPr>
            <p:ph type="title"/>
          </p:nvPr>
        </p:nvSpPr>
        <p:spPr>
          <a:xfrm>
            <a:off x="533400" y="381000"/>
            <a:ext cx="8458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Psychological Factors – Attitudes</a:t>
            </a:r>
            <a:endParaRPr/>
          </a:p>
        </p:txBody>
      </p:sp>
      <p:sp>
        <p:nvSpPr>
          <p:cNvPr id="150" name="Google Shape;150;p20"/>
          <p:cNvSpPr txBox="1">
            <a:spLocks noGrp="1"/>
          </p:cNvSpPr>
          <p:nvPr>
            <p:ph type="body" idx="1"/>
          </p:nvPr>
        </p:nvSpPr>
        <p:spPr>
          <a:xfrm>
            <a:off x="533400" y="1295400"/>
            <a:ext cx="8102600" cy="50292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Attitudes</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Evaluative statements—either favorable or unfavorable—concerning objects, people, or events.</a:t>
            </a:r>
            <a:endParaRPr/>
          </a:p>
          <a:p>
            <a:pPr marL="222250" lvl="0" indent="-222250" algn="l" rtl="0">
              <a:lnSpc>
                <a:spcPct val="100000"/>
              </a:lnSpc>
              <a:spcBef>
                <a:spcPts val="56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Components of an Attitude</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1" i="0" u="none">
                <a:solidFill>
                  <a:schemeClr val="dk1"/>
                </a:solidFill>
                <a:latin typeface="Arial"/>
                <a:ea typeface="Arial"/>
                <a:cs typeface="Arial"/>
                <a:sym typeface="Arial"/>
              </a:rPr>
              <a:t>Cognitive component:</a:t>
            </a:r>
            <a:r>
              <a:rPr lang="en-US" sz="2400" b="0" i="0" u="none">
                <a:solidFill>
                  <a:schemeClr val="dk1"/>
                </a:solidFill>
                <a:latin typeface="Arial"/>
                <a:ea typeface="Arial"/>
                <a:cs typeface="Arial"/>
                <a:sym typeface="Arial"/>
              </a:rPr>
              <a:t> the beliefs, opinions, knowledge, or information held by a person.</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1" i="0" u="none">
                <a:solidFill>
                  <a:schemeClr val="dk1"/>
                </a:solidFill>
                <a:latin typeface="Arial"/>
                <a:ea typeface="Arial"/>
                <a:cs typeface="Arial"/>
                <a:sym typeface="Arial"/>
              </a:rPr>
              <a:t>Affective component:</a:t>
            </a:r>
            <a:r>
              <a:rPr lang="en-US" sz="2400" b="0" i="0" u="none">
                <a:solidFill>
                  <a:schemeClr val="dk1"/>
                </a:solidFill>
                <a:latin typeface="Arial"/>
                <a:ea typeface="Arial"/>
                <a:cs typeface="Arial"/>
                <a:sym typeface="Arial"/>
              </a:rPr>
              <a:t> the emotional or feeling part of an attitude.</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1" i="0" u="none">
                <a:solidFill>
                  <a:schemeClr val="dk1"/>
                </a:solidFill>
                <a:latin typeface="Arial"/>
                <a:ea typeface="Arial"/>
                <a:cs typeface="Arial"/>
                <a:sym typeface="Arial"/>
              </a:rPr>
              <a:t>Behavioral component:</a:t>
            </a:r>
            <a:r>
              <a:rPr lang="en-US" sz="2400" b="0" i="0" u="none">
                <a:solidFill>
                  <a:schemeClr val="dk1"/>
                </a:solidFill>
                <a:latin typeface="Arial"/>
                <a:ea typeface="Arial"/>
                <a:cs typeface="Arial"/>
                <a:sym typeface="Arial"/>
              </a:rPr>
              <a:t> the intention to behave in a certain way.</a:t>
            </a:r>
            <a:endParaRPr/>
          </a:p>
        </p:txBody>
      </p:sp>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1"/>
          <p:cNvSpPr txBox="1"/>
          <p:nvPr/>
        </p:nvSpPr>
        <p:spPr>
          <a:xfrm>
            <a:off x="533400" y="6248400"/>
            <a:ext cx="5334000" cy="457200"/>
          </a:xfrm>
          <a:prstGeom prst="rect">
            <a:avLst/>
          </a:prstGeom>
          <a:noFill/>
          <a:ln>
            <a:noFill/>
          </a:ln>
        </p:spPr>
        <p:txBody>
          <a:bodyPr spcFirstLastPara="1" wrap="square" lIns="0" tIns="45700" rIns="0" bIns="45700" anchor="b"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Copyright © 2010 Pearson Education, Inc. Publishing as Prentice Hall</a:t>
            </a:r>
            <a:endParaRPr/>
          </a:p>
          <a:p>
            <a:pPr marL="0" marR="0" lvl="0" indent="0" algn="l" rtl="0">
              <a:lnSpc>
                <a:spcPct val="100000"/>
              </a:lnSpc>
              <a:spcBef>
                <a:spcPts val="0"/>
              </a:spcBef>
              <a:spcAft>
                <a:spcPts val="0"/>
              </a:spcAft>
              <a:buNone/>
            </a:pPr>
            <a:endParaRPr sz="1000" b="1" i="0" u="none">
              <a:solidFill>
                <a:schemeClr val="dk1"/>
              </a:solidFill>
              <a:latin typeface="Arial"/>
              <a:ea typeface="Arial"/>
              <a:cs typeface="Arial"/>
              <a:sym typeface="Arial"/>
            </a:endParaRPr>
          </a:p>
        </p:txBody>
      </p:sp>
      <p:sp>
        <p:nvSpPr>
          <p:cNvPr id="157" name="Google Shape;157;p21"/>
          <p:cNvSpPr txBox="1"/>
          <p:nvPr/>
        </p:nvSpPr>
        <p:spPr>
          <a:xfrm>
            <a:off x="6400800" y="6172200"/>
            <a:ext cx="2209800" cy="457200"/>
          </a:xfrm>
          <a:prstGeom prst="rect">
            <a:avLst/>
          </a:prstGeom>
          <a:noFill/>
          <a:ln>
            <a:noFill/>
          </a:ln>
        </p:spPr>
        <p:txBody>
          <a:bodyPr spcFirstLastPara="1" wrap="square" lIns="0" tIns="45700" rIns="0" bIns="45700" anchor="b" anchorCtr="0">
            <a:noAutofit/>
          </a:bodyPr>
          <a:lstStyle/>
          <a:p>
            <a:pPr marL="0" marR="0" lvl="0" indent="0" algn="r" rtl="0">
              <a:lnSpc>
                <a:spcPct val="100000"/>
              </a:lnSpc>
              <a:spcBef>
                <a:spcPts val="0"/>
              </a:spcBef>
              <a:spcAft>
                <a:spcPts val="0"/>
              </a:spcAft>
              <a:buClr>
                <a:schemeClr val="dk1"/>
              </a:buClr>
              <a:buSzPts val="1000"/>
              <a:buFont typeface="Arial"/>
              <a:buNone/>
            </a:pPr>
            <a:r>
              <a:rPr lang="en-US" sz="1000" b="1" i="0" u="none">
                <a:solidFill>
                  <a:schemeClr val="dk1"/>
                </a:solidFill>
                <a:latin typeface="Arial"/>
                <a:ea typeface="Arial"/>
                <a:cs typeface="Arial"/>
                <a:sym typeface="Arial"/>
              </a:rPr>
              <a:t>13–</a:t>
            </a:r>
            <a:fld id="{00000000-1234-1234-1234-123412341234}" type="slidenum">
              <a:rPr lang="en-US" sz="1000" b="1" i="0" u="none">
                <a:solidFill>
                  <a:schemeClr val="dk1"/>
                </a:solidFill>
                <a:latin typeface="Arial"/>
                <a:ea typeface="Arial"/>
                <a:cs typeface="Arial"/>
                <a:sym typeface="Arial"/>
              </a:rPr>
              <a:t>9</a:t>
            </a:fld>
            <a:endParaRPr/>
          </a:p>
        </p:txBody>
      </p:sp>
      <p:sp>
        <p:nvSpPr>
          <p:cNvPr id="158" name="Google Shape;158;p21"/>
          <p:cNvSpPr txBox="1">
            <a:spLocks noGrp="1"/>
          </p:cNvSpPr>
          <p:nvPr>
            <p:ph type="body" idx="1"/>
          </p:nvPr>
        </p:nvSpPr>
        <p:spPr>
          <a:xfrm>
            <a:off x="533400" y="1524000"/>
            <a:ext cx="8102600" cy="4038600"/>
          </a:xfrm>
          <a:prstGeom prst="rect">
            <a:avLst/>
          </a:prstGeom>
          <a:noFill/>
          <a:ln>
            <a:noFill/>
          </a:ln>
        </p:spPr>
        <p:txBody>
          <a:bodyPr spcFirstLastPara="1" wrap="square" lIns="91425" tIns="45700" rIns="91425" bIns="45700" anchor="t" anchorCtr="0">
            <a:noAutofit/>
          </a:bodyPr>
          <a:lstStyle/>
          <a:p>
            <a:pPr marL="222250" lvl="0" indent="-222250" algn="l" rtl="0">
              <a:lnSpc>
                <a:spcPct val="100000"/>
              </a:lnSpc>
              <a:spcBef>
                <a:spcPts val="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Job Satisfaction</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Job satisfaction is affected by level of income earned and by the type of job a worker does.</a:t>
            </a:r>
            <a:endParaRPr/>
          </a:p>
          <a:p>
            <a:pPr marL="222250" lvl="0" indent="-222250" algn="l" rtl="0">
              <a:lnSpc>
                <a:spcPct val="100000"/>
              </a:lnSpc>
              <a:spcBef>
                <a:spcPts val="560"/>
              </a:spcBef>
              <a:spcAft>
                <a:spcPts val="0"/>
              </a:spcAft>
              <a:buClr>
                <a:schemeClr val="dk1"/>
              </a:buClr>
              <a:buSzPts val="2800"/>
              <a:buFont typeface="Arial"/>
              <a:buChar char="•"/>
            </a:pPr>
            <a:r>
              <a:rPr lang="en-US" sz="2800" b="0" i="0" u="none">
                <a:solidFill>
                  <a:srgbClr val="CC0000"/>
                </a:solidFill>
                <a:latin typeface="Arial"/>
                <a:ea typeface="Arial"/>
                <a:cs typeface="Arial"/>
                <a:sym typeface="Arial"/>
              </a:rPr>
              <a:t>Job Satisfaction and Productivity</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The correlation between satisfaction and productivity is fairly strong.</a:t>
            </a:r>
            <a:endParaRPr/>
          </a:p>
          <a:p>
            <a:pPr marL="625475" lvl="1" indent="-284162" algn="l" rtl="0">
              <a:lnSpc>
                <a:spcPct val="100000"/>
              </a:lnSpc>
              <a:spcBef>
                <a:spcPts val="480"/>
              </a:spcBef>
              <a:spcAft>
                <a:spcPts val="0"/>
              </a:spcAft>
              <a:buClr>
                <a:schemeClr val="lt2"/>
              </a:buClr>
              <a:buSzPts val="2400"/>
              <a:buFont typeface="Noto Sans Symbols"/>
              <a:buChar char="⮚"/>
            </a:pPr>
            <a:r>
              <a:rPr lang="en-US" sz="2400" b="0" i="0" u="none">
                <a:solidFill>
                  <a:schemeClr val="dk1"/>
                </a:solidFill>
                <a:latin typeface="Arial"/>
                <a:ea typeface="Arial"/>
                <a:cs typeface="Arial"/>
                <a:sym typeface="Arial"/>
              </a:rPr>
              <a:t>Organizations with more satisfied employees are more effective than those with fewer satisfied employees.</a:t>
            </a:r>
            <a:endParaRPr/>
          </a:p>
        </p:txBody>
      </p:sp>
      <p:sp>
        <p:nvSpPr>
          <p:cNvPr id="159" name="Google Shape;159;p21"/>
          <p:cNvSpPr txBox="1">
            <a:spLocks noGrp="1"/>
          </p:cNvSpPr>
          <p:nvPr>
            <p:ph type="title"/>
          </p:nvPr>
        </p:nvSpPr>
        <p:spPr>
          <a:xfrm>
            <a:off x="533400" y="381000"/>
            <a:ext cx="8458200" cy="70167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rgbClr val="3366CC"/>
              </a:buClr>
              <a:buSzPts val="4000"/>
              <a:buFont typeface="Arial"/>
              <a:buNone/>
            </a:pPr>
            <a:r>
              <a:rPr lang="en-US" sz="4000" b="1" i="0" u="none">
                <a:solidFill>
                  <a:srgbClr val="3366CC"/>
                </a:solidFill>
                <a:latin typeface="Arial"/>
                <a:ea typeface="Arial"/>
                <a:cs typeface="Arial"/>
                <a:sym typeface="Arial"/>
              </a:rPr>
              <a:t>Psychological Factors – Attitudes</a:t>
            </a:r>
            <a:endParaRPr/>
          </a:p>
        </p:txBody>
      </p:sp>
    </p:spTree>
  </p:cSld>
  <p:clrMapOvr>
    <a:masterClrMapping/>
  </p:clrMapOvr>
  <p:transition spd="slow">
    <p:fade thruBlk="1"/>
  </p:transition>
</p:sld>
</file>

<file path=ppt/theme/theme1.xml><?xml version="1.0" encoding="utf-8"?>
<a:theme xmlns:a="http://schemas.openxmlformats.org/drawingml/2006/main" name="2_Robbins and Coulter 9e. vince">
  <a:themeElements>
    <a:clrScheme name="2_Robbins and Coulter 9e. vince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3234</Words>
  <Application>Microsoft Office PowerPoint</Application>
  <PresentationFormat>On-screen Show (4:3)</PresentationFormat>
  <Paragraphs>462</Paragraphs>
  <Slides>50</Slides>
  <Notes>50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50</vt:i4>
      </vt:variant>
    </vt:vector>
  </HeadingPairs>
  <TitlesOfParts>
    <vt:vector size="53" baseType="lpstr">
      <vt:lpstr>Arial</vt:lpstr>
      <vt:lpstr>Noto Sans Symbols</vt:lpstr>
      <vt:lpstr>2_Robbins and Coulter 9e. vince</vt:lpstr>
      <vt:lpstr>Understanding Individual Behavior</vt:lpstr>
      <vt:lpstr>Exhibit 13.1 The Organization as an Iceberg</vt:lpstr>
      <vt:lpstr>The Focus and Goals of Individual Behavior</vt:lpstr>
      <vt:lpstr>Goals of Organizational Behavior</vt:lpstr>
      <vt:lpstr>Important Employee Behaviors (cont’d)</vt:lpstr>
      <vt:lpstr>Important Employee Behaviors (cont’d)</vt:lpstr>
      <vt:lpstr>Psychological Factors Affecting Employee Behavior</vt:lpstr>
      <vt:lpstr>Psychological Factors – Attitudes</vt:lpstr>
      <vt:lpstr>Psychological Factors – Attitudes</vt:lpstr>
      <vt:lpstr>Psychological Factors – Attitudes</vt:lpstr>
      <vt:lpstr>Psychological Factors – Attitudes</vt:lpstr>
      <vt:lpstr>Psychological Factors – Attitudes</vt:lpstr>
      <vt:lpstr>Psychological Factors – Attitudes</vt:lpstr>
      <vt:lpstr>Psychological Factors – Attitudes</vt:lpstr>
      <vt:lpstr>Psychological Factors – Attitudes</vt:lpstr>
      <vt:lpstr>Exhibit 13–2    Key Employee Engagement Factors</vt:lpstr>
      <vt:lpstr>Attitudes and Consistency</vt:lpstr>
      <vt:lpstr>Cognitive Dissonance Theory</vt:lpstr>
      <vt:lpstr>Attitude Surveys</vt:lpstr>
      <vt:lpstr>Exhibit 13–3      Sample Employee Survey</vt:lpstr>
      <vt:lpstr>The Importance of Attitudes</vt:lpstr>
      <vt:lpstr>Psychological Factors – Personality</vt:lpstr>
      <vt:lpstr>Classifying Personality Traits</vt:lpstr>
      <vt:lpstr>Exhibit 13.4 Examples of MBTI® Types</vt:lpstr>
      <vt:lpstr>The Big-Five Model</vt:lpstr>
      <vt:lpstr>Additional Personality Insights </vt:lpstr>
      <vt:lpstr>PowerPoint Presentation</vt:lpstr>
      <vt:lpstr>Additional Personality Insights </vt:lpstr>
      <vt:lpstr>Additional Personality Insights </vt:lpstr>
      <vt:lpstr>Personality Types in Different Cultures</vt:lpstr>
      <vt:lpstr>Emotions</vt:lpstr>
      <vt:lpstr>Emotional Intelligence</vt:lpstr>
      <vt:lpstr>Implications for Managers</vt:lpstr>
      <vt:lpstr>Understanding Personality Differences</vt:lpstr>
      <vt:lpstr>Exhibit 13.5 Holland’s Typology of Personality and Sample Occupations</vt:lpstr>
      <vt:lpstr>Psychological Factors – Perception</vt:lpstr>
      <vt:lpstr>Exhibit 13.6 Perception Challenges: What Do You       See?</vt:lpstr>
      <vt:lpstr>How We Perceive People</vt:lpstr>
      <vt:lpstr>Exhibit 13.7 Attribution Theory</vt:lpstr>
      <vt:lpstr>How We Perceive People (cont’d)</vt:lpstr>
      <vt:lpstr>Shortcuts Used in Judging Others</vt:lpstr>
      <vt:lpstr>Implications for Managers</vt:lpstr>
      <vt:lpstr>Psychological Factors – Learning</vt:lpstr>
      <vt:lpstr>Learning (cont’d)</vt:lpstr>
      <vt:lpstr>Learning (cont’d)</vt:lpstr>
      <vt:lpstr>Shaping: A Managerial Tool</vt:lpstr>
      <vt:lpstr>Implications for Managers</vt:lpstr>
      <vt:lpstr>Contemporary Issues in OB</vt:lpstr>
      <vt:lpstr>Exhibit 13.8 Gen Y Workers</vt:lpstr>
      <vt:lpstr>Contemporary Issues in OB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Individual Behavior</dc:title>
  <dc:creator>LENOVO</dc:creator>
  <cp:lastModifiedBy>USER</cp:lastModifiedBy>
  <cp:revision>1</cp:revision>
  <dcterms:modified xsi:type="dcterms:W3CDTF">2023-08-11T08:34:59Z</dcterms:modified>
</cp:coreProperties>
</file>